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80" r:id="rId2"/>
    <p:sldId id="281" r:id="rId3"/>
    <p:sldId id="282" r:id="rId4"/>
    <p:sldId id="283" r:id="rId5"/>
  </p:sldIdLst>
  <p:sldSz cx="7561263" cy="10693400"/>
  <p:notesSz cx="7102475" cy="10233025"/>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86751DE-420A-4A19-9861-5755B6B167E3}">
          <p14:sldIdLst>
            <p14:sldId id="280"/>
            <p14:sldId id="281"/>
            <p14:sldId id="282"/>
            <p14:sldId id="283"/>
          </p14:sldIdLst>
        </p14:section>
        <p14:section name="タイトルなしのセクション" id="{25619AB9-2997-451A-8A7F-C9C206C4DACD}">
          <p14:sldIdLst/>
        </p14:section>
      </p14:sectionLst>
    </p:ex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1104" y="-1668"/>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7738" cy="511651"/>
          </a:xfrm>
          <a:prstGeom prst="rect">
            <a:avLst/>
          </a:prstGeom>
        </p:spPr>
        <p:txBody>
          <a:bodyPr vert="horz" lIns="99023" tIns="49511" rIns="99023" bIns="49511"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3" y="2"/>
            <a:ext cx="3077738" cy="511651"/>
          </a:xfrm>
          <a:prstGeom prst="rect">
            <a:avLst/>
          </a:prstGeom>
        </p:spPr>
        <p:txBody>
          <a:bodyPr vert="horz" lIns="99023" tIns="49511" rIns="99023" bIns="49511" rtlCol="0"/>
          <a:lstStyle>
            <a:lvl1pPr algn="r">
              <a:defRPr sz="1300"/>
            </a:lvl1pPr>
          </a:lstStyle>
          <a:p>
            <a:fld id="{97D140FB-7640-4F5B-9F04-DF15CDA1FA8A}" type="datetimeFigureOut">
              <a:rPr kumimoji="1" lang="ja-JP" altLang="en-US" smtClean="0"/>
              <a:t>2023/10/17</a:t>
            </a:fld>
            <a:endParaRPr kumimoji="1" lang="ja-JP" altLang="en-US"/>
          </a:p>
        </p:txBody>
      </p:sp>
      <p:sp>
        <p:nvSpPr>
          <p:cNvPr id="4" name="スライド イメージ プレースホルダー 3"/>
          <p:cNvSpPr>
            <a:spLocks noGrp="1" noRot="1" noChangeAspect="1"/>
          </p:cNvSpPr>
          <p:nvPr>
            <p:ph type="sldImg" idx="2"/>
          </p:nvPr>
        </p:nvSpPr>
        <p:spPr>
          <a:xfrm>
            <a:off x="2193925" y="766763"/>
            <a:ext cx="2714625" cy="3838575"/>
          </a:xfrm>
          <a:prstGeom prst="rect">
            <a:avLst/>
          </a:prstGeom>
          <a:noFill/>
          <a:ln w="12700">
            <a:solidFill>
              <a:prstClr val="black"/>
            </a:solidFill>
          </a:ln>
        </p:spPr>
        <p:txBody>
          <a:bodyPr vert="horz" lIns="99023" tIns="49511" rIns="99023" bIns="49511" rtlCol="0" anchor="ctr"/>
          <a:lstStyle/>
          <a:p>
            <a:endParaRPr lang="ja-JP" altLang="en-US"/>
          </a:p>
        </p:txBody>
      </p:sp>
      <p:sp>
        <p:nvSpPr>
          <p:cNvPr id="5" name="ノート プレースホルダー 4"/>
          <p:cNvSpPr>
            <a:spLocks noGrp="1"/>
          </p:cNvSpPr>
          <p:nvPr>
            <p:ph type="body" sz="quarter" idx="3"/>
          </p:nvPr>
        </p:nvSpPr>
        <p:spPr>
          <a:xfrm>
            <a:off x="710248" y="4860689"/>
            <a:ext cx="5681980" cy="4604861"/>
          </a:xfrm>
          <a:prstGeom prst="rect">
            <a:avLst/>
          </a:prstGeom>
        </p:spPr>
        <p:txBody>
          <a:bodyPr vert="horz" lIns="99023" tIns="49511" rIns="99023" bIns="495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600"/>
            <a:ext cx="3077738" cy="511651"/>
          </a:xfrm>
          <a:prstGeom prst="rect">
            <a:avLst/>
          </a:prstGeom>
        </p:spPr>
        <p:txBody>
          <a:bodyPr vert="horz" lIns="99023" tIns="49511" rIns="99023" bIns="4951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3" y="9719600"/>
            <a:ext cx="3077738" cy="511651"/>
          </a:xfrm>
          <a:prstGeom prst="rect">
            <a:avLst/>
          </a:prstGeom>
        </p:spPr>
        <p:txBody>
          <a:bodyPr vert="horz" lIns="99023" tIns="49511" rIns="99023" bIns="49511" rtlCol="0" anchor="b"/>
          <a:lstStyle>
            <a:lvl1pPr algn="r">
              <a:defRPr sz="1300"/>
            </a:lvl1pPr>
          </a:lstStyle>
          <a:p>
            <a:fld id="{D2B81A7A-9E12-4043-B37B-047C200EA86B}" type="slidenum">
              <a:rPr kumimoji="1" lang="ja-JP" altLang="en-US" smtClean="0"/>
              <a:t>‹#›</a:t>
            </a:fld>
            <a:endParaRPr kumimoji="1" lang="ja-JP" altLang="en-US"/>
          </a:p>
        </p:txBody>
      </p:sp>
    </p:spTree>
    <p:extLst>
      <p:ext uri="{BB962C8B-B14F-4D97-AF65-F5344CB8AC3E}">
        <p14:creationId xmlns:p14="http://schemas.microsoft.com/office/powerpoint/2010/main" val="3469660922"/>
      </p:ext>
    </p:extLst>
  </p:cSld>
  <p:clrMap bg1="lt1" tx1="dk1" bg2="lt2" tx2="dk2" accent1="accent1" accent2="accent2" accent3="accent3" accent4="accent4" accent5="accent5" accent6="accent6" hlink="hlink" folHlink="folHlink"/>
  <p:notesStyle>
    <a:lvl1pPr marL="0" algn="l" defTabSz="1043056" rtl="0" eaLnBrk="1" latinLnBrk="0" hangingPunct="1">
      <a:defRPr kumimoji="1" sz="1400" kern="1200">
        <a:solidFill>
          <a:schemeClr val="tx1"/>
        </a:solidFill>
        <a:latin typeface="+mn-lt"/>
        <a:ea typeface="+mn-ea"/>
        <a:cs typeface="+mn-cs"/>
      </a:defRPr>
    </a:lvl1pPr>
    <a:lvl2pPr marL="521528" algn="l" defTabSz="1043056" rtl="0" eaLnBrk="1" latinLnBrk="0" hangingPunct="1">
      <a:defRPr kumimoji="1" sz="1400" kern="1200">
        <a:solidFill>
          <a:schemeClr val="tx1"/>
        </a:solidFill>
        <a:latin typeface="+mn-lt"/>
        <a:ea typeface="+mn-ea"/>
        <a:cs typeface="+mn-cs"/>
      </a:defRPr>
    </a:lvl2pPr>
    <a:lvl3pPr marL="1043056" algn="l" defTabSz="1043056" rtl="0" eaLnBrk="1" latinLnBrk="0" hangingPunct="1">
      <a:defRPr kumimoji="1" sz="1400" kern="1200">
        <a:solidFill>
          <a:schemeClr val="tx1"/>
        </a:solidFill>
        <a:latin typeface="+mn-lt"/>
        <a:ea typeface="+mn-ea"/>
        <a:cs typeface="+mn-cs"/>
      </a:defRPr>
    </a:lvl3pPr>
    <a:lvl4pPr marL="1564584" algn="l" defTabSz="1043056" rtl="0" eaLnBrk="1" latinLnBrk="0" hangingPunct="1">
      <a:defRPr kumimoji="1" sz="1400" kern="1200">
        <a:solidFill>
          <a:schemeClr val="tx1"/>
        </a:solidFill>
        <a:latin typeface="+mn-lt"/>
        <a:ea typeface="+mn-ea"/>
        <a:cs typeface="+mn-cs"/>
      </a:defRPr>
    </a:lvl4pPr>
    <a:lvl5pPr marL="2086112" algn="l" defTabSz="1043056" rtl="0" eaLnBrk="1" latinLnBrk="0" hangingPunct="1">
      <a:defRPr kumimoji="1" sz="1400" kern="1200">
        <a:solidFill>
          <a:schemeClr val="tx1"/>
        </a:solidFill>
        <a:latin typeface="+mn-lt"/>
        <a:ea typeface="+mn-ea"/>
        <a:cs typeface="+mn-cs"/>
      </a:defRPr>
    </a:lvl5pPr>
    <a:lvl6pPr marL="2607640" algn="l" defTabSz="1043056" rtl="0" eaLnBrk="1" latinLnBrk="0" hangingPunct="1">
      <a:defRPr kumimoji="1" sz="1400" kern="1200">
        <a:solidFill>
          <a:schemeClr val="tx1"/>
        </a:solidFill>
        <a:latin typeface="+mn-lt"/>
        <a:ea typeface="+mn-ea"/>
        <a:cs typeface="+mn-cs"/>
      </a:defRPr>
    </a:lvl6pPr>
    <a:lvl7pPr marL="3129168" algn="l" defTabSz="1043056" rtl="0" eaLnBrk="1" latinLnBrk="0" hangingPunct="1">
      <a:defRPr kumimoji="1" sz="1400" kern="1200">
        <a:solidFill>
          <a:schemeClr val="tx1"/>
        </a:solidFill>
        <a:latin typeface="+mn-lt"/>
        <a:ea typeface="+mn-ea"/>
        <a:cs typeface="+mn-cs"/>
      </a:defRPr>
    </a:lvl7pPr>
    <a:lvl8pPr marL="3650696" algn="l" defTabSz="1043056" rtl="0" eaLnBrk="1" latinLnBrk="0" hangingPunct="1">
      <a:defRPr kumimoji="1" sz="1400" kern="1200">
        <a:solidFill>
          <a:schemeClr val="tx1"/>
        </a:solidFill>
        <a:latin typeface="+mn-lt"/>
        <a:ea typeface="+mn-ea"/>
        <a:cs typeface="+mn-cs"/>
      </a:defRPr>
    </a:lvl8pPr>
    <a:lvl9pPr marL="4172224" algn="l" defTabSz="1043056" rtl="0" eaLnBrk="1" latinLnBrk="0" hangingPunct="1">
      <a:defRPr kumimoji="1"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7"/>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8310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45083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4"/>
            <a:ext cx="1701284" cy="912404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8063" y="428234"/>
            <a:ext cx="4977831" cy="912404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255651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5393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0"/>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21"/>
            <a:ext cx="6427074" cy="2339180"/>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406896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8063"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43642" y="2495129"/>
            <a:ext cx="3339558" cy="705714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0649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39"/>
            <a:ext cx="3340871"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4"/>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7" y="2393639"/>
            <a:ext cx="3342183" cy="99755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7" y="3391194"/>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33963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40033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21251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6"/>
            <a:ext cx="2487604"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226957" cy="91265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4" cy="731458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93994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1"/>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369073"/>
            <a:ext cx="4536758" cy="125498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6DB3-4AF3-4DB5-8E8B-E77E425799AC}" type="datetimeFigureOut">
              <a:rPr kumimoji="1" lang="ja-JP" altLang="en-US" smtClean="0"/>
              <a:t>2023/10/17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359492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3"/>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3" y="2495129"/>
            <a:ext cx="6805137" cy="7057149"/>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3" y="9911199"/>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6CF16DB3-4AF3-4DB5-8E8B-E77E425799AC}" type="datetimeFigureOut">
              <a:rPr kumimoji="1" lang="ja-JP" altLang="en-US" smtClean="0"/>
              <a:t>2023/10/17</a:t>
            </a:fld>
            <a:endParaRPr kumimoji="1" lang="ja-JP" altLang="en-US"/>
          </a:p>
        </p:txBody>
      </p:sp>
      <p:sp>
        <p:nvSpPr>
          <p:cNvPr id="5" name="フッター プレースホルダー 4"/>
          <p:cNvSpPr>
            <a:spLocks noGrp="1"/>
          </p:cNvSpPr>
          <p:nvPr>
            <p:ph type="ftr" sz="quarter" idx="3"/>
          </p:nvPr>
        </p:nvSpPr>
        <p:spPr>
          <a:xfrm>
            <a:off x="2583432" y="9911199"/>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9"/>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1A8374BE-848D-4BA2-96C9-A19030058FC3}" type="slidenum">
              <a:rPr kumimoji="1" lang="ja-JP" altLang="en-US" smtClean="0"/>
              <a:t>‹#›</a:t>
            </a:fld>
            <a:endParaRPr kumimoji="1" lang="ja-JP" altLang="en-US"/>
          </a:p>
        </p:txBody>
      </p:sp>
    </p:spTree>
    <p:extLst>
      <p:ext uri="{BB962C8B-B14F-4D97-AF65-F5344CB8AC3E}">
        <p14:creationId xmlns:p14="http://schemas.microsoft.com/office/powerpoint/2010/main" val="123104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13464" y="1780930"/>
            <a:ext cx="6867366" cy="410562"/>
          </a:xfrm>
          <a:prstGeom prst="rect">
            <a:avLst/>
          </a:prstGeom>
        </p:spPr>
        <p:txBody>
          <a:bodyPr lIns="103693" tIns="51846" rIns="103693" bIns="51846" anchor="ctr">
            <a:normAutofit/>
          </a:bodyPr>
          <a:lstStyle>
            <a:lvl1pPr algn="ctr" defTabSz="1036930" rtl="0" eaLnBrk="1" latinLnBrk="0" hangingPunct="1">
              <a:spcBef>
                <a:spcPct val="0"/>
              </a:spcBef>
              <a:buNone/>
              <a:defRPr kumimoji="1" sz="5000" kern="1200">
                <a:solidFill>
                  <a:schemeClr val="tx1"/>
                </a:solidFill>
                <a:latin typeface="+mj-lt"/>
                <a:ea typeface="+mj-ea"/>
                <a:cs typeface="+mj-cs"/>
              </a:defRPr>
            </a:lvl1pPr>
          </a:lstStyle>
          <a:p>
            <a:pPr algn="l" fontAlgn="auto">
              <a:lnSpc>
                <a:spcPts val="1700"/>
              </a:lnSpc>
              <a:spcBef>
                <a:spcPts val="0"/>
              </a:spcBef>
              <a:spcAft>
                <a:spcPts val="0"/>
              </a:spcAft>
              <a:defRPr/>
            </a:pPr>
            <a:endParaRPr lang="ja-JP" altLang="en-US" sz="1200" dirty="0">
              <a:latin typeface="HGSｺﾞｼｯｸM" panose="020B0600000000000000" pitchFamily="50" charset="-128"/>
              <a:ea typeface="HGSｺﾞｼｯｸM" panose="020B0600000000000000" pitchFamily="50" charset="-128"/>
            </a:endParaRPr>
          </a:p>
        </p:txBody>
      </p:sp>
      <p:sp>
        <p:nvSpPr>
          <p:cNvPr id="5" name="タイトル 1"/>
          <p:cNvSpPr txBox="1">
            <a:spLocks/>
          </p:cNvSpPr>
          <p:nvPr/>
        </p:nvSpPr>
        <p:spPr bwMode="auto">
          <a:xfrm>
            <a:off x="7179901" y="10234150"/>
            <a:ext cx="363538" cy="436562"/>
          </a:xfrm>
          <a:prstGeom prst="rect">
            <a:avLst/>
          </a:prstGeom>
          <a:noFill/>
          <a:ln w="9525">
            <a:noFill/>
            <a:miter lim="800000"/>
            <a:headEnd/>
            <a:tailEnd/>
          </a:ln>
        </p:spPr>
        <p:txBody>
          <a:bodyPr lIns="103693" tIns="51846" rIns="103693" bIns="51846" anchor="ctr"/>
          <a:lstStyle/>
          <a:p>
            <a:pPr algn="ctr"/>
            <a:r>
              <a:rPr lang="en-US" altLang="ja-JP" sz="1100" dirty="0">
                <a:latin typeface="メイリオ" panose="020B0604030504040204" pitchFamily="50" charset="-128"/>
                <a:ea typeface="メイリオ" panose="020B0604030504040204" pitchFamily="50" charset="-128"/>
                <a:cs typeface="Aharoni" pitchFamily="2" charset="-79"/>
              </a:rPr>
              <a:t>1</a:t>
            </a:r>
          </a:p>
        </p:txBody>
      </p:sp>
      <p:sp>
        <p:nvSpPr>
          <p:cNvPr id="6" name="正方形/長方形 5">
            <a:extLst>
              <a:ext uri="{FF2B5EF4-FFF2-40B4-BE49-F238E27FC236}">
                <a16:creationId xmlns:a16="http://schemas.microsoft.com/office/drawing/2014/main" id="{E8C17D66-F883-F3E3-898D-63BC82F04A7B}"/>
              </a:ext>
            </a:extLst>
          </p:cNvPr>
          <p:cNvSpPr/>
          <p:nvPr/>
        </p:nvSpPr>
        <p:spPr>
          <a:xfrm>
            <a:off x="7351510" y="1371683"/>
            <a:ext cx="979442" cy="7763170"/>
          </a:xfrm>
          <a:prstGeom prst="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正方形/長方形 6">
            <a:extLst>
              <a:ext uri="{FF2B5EF4-FFF2-40B4-BE49-F238E27FC236}">
                <a16:creationId xmlns:a16="http://schemas.microsoft.com/office/drawing/2014/main" id="{63582E35-52D2-4436-77A9-B99C9567DC09}"/>
              </a:ext>
            </a:extLst>
          </p:cNvPr>
          <p:cNvSpPr/>
          <p:nvPr/>
        </p:nvSpPr>
        <p:spPr>
          <a:xfrm>
            <a:off x="135549" y="4402183"/>
            <a:ext cx="914400" cy="914400"/>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タイトル 1">
            <a:extLst>
              <a:ext uri="{FF2B5EF4-FFF2-40B4-BE49-F238E27FC236}">
                <a16:creationId xmlns:a16="http://schemas.microsoft.com/office/drawing/2014/main" id="{F71FE6E8-4843-B7F2-6B25-EFC2AEC6C619}"/>
              </a:ext>
            </a:extLst>
          </p:cNvPr>
          <p:cNvSpPr txBox="1">
            <a:spLocks/>
          </p:cNvSpPr>
          <p:nvPr/>
        </p:nvSpPr>
        <p:spPr>
          <a:xfrm>
            <a:off x="224195" y="257556"/>
            <a:ext cx="4308475" cy="436563"/>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kumimoji="1" sz="5000" kern="1200">
                <a:solidFill>
                  <a:schemeClr val="tx1"/>
                </a:solidFill>
                <a:latin typeface="+mj-lt"/>
                <a:ea typeface="+mj-ea"/>
                <a:cs typeface="+mj-cs"/>
              </a:defRPr>
            </a:lvl1pPr>
          </a:lstStyle>
          <a:p>
            <a:pPr algn="l"/>
            <a:r>
              <a:rPr lang="ja-JP" altLang="en-US" sz="1800">
                <a:latin typeface="HGSｺﾞｼｯｸE" pitchFamily="50" charset="-128"/>
                <a:ea typeface="HGSｺﾞｼｯｸE" pitchFamily="50" charset="-128"/>
              </a:rPr>
              <a:t>新宿</a:t>
            </a:r>
            <a:r>
              <a:rPr lang="en-US" altLang="ja-JP" sz="1800">
                <a:latin typeface="HGSｺﾞｼｯｸE" pitchFamily="50" charset="-128"/>
                <a:ea typeface="HGSｺﾞｼｯｸE" pitchFamily="50" charset="-128"/>
              </a:rPr>
              <a:t>NPO</a:t>
            </a:r>
            <a:r>
              <a:rPr lang="ja-JP" altLang="en-US" sz="1800">
                <a:latin typeface="HGSｺﾞｼｯｸE" pitchFamily="50" charset="-128"/>
                <a:ea typeface="HGSｺﾞｼｯｸE" pitchFamily="50" charset="-128"/>
              </a:rPr>
              <a:t>協働推進センター　広報誌</a:t>
            </a:r>
            <a:endParaRPr lang="ja-JP" altLang="en-US" sz="1800" dirty="0">
              <a:latin typeface="HGSｺﾞｼｯｸE" pitchFamily="50" charset="-128"/>
              <a:ea typeface="HGSｺﾞｼｯｸE" pitchFamily="50" charset="-128"/>
            </a:endParaRPr>
          </a:p>
        </p:txBody>
      </p:sp>
      <p:sp>
        <p:nvSpPr>
          <p:cNvPr id="9" name="正方形/長方形 8">
            <a:extLst>
              <a:ext uri="{FF2B5EF4-FFF2-40B4-BE49-F238E27FC236}">
                <a16:creationId xmlns:a16="http://schemas.microsoft.com/office/drawing/2014/main" id="{7E3CC0F9-79A6-8E40-B79B-7E205D4A94C1}"/>
              </a:ext>
            </a:extLst>
          </p:cNvPr>
          <p:cNvSpPr/>
          <p:nvPr/>
        </p:nvSpPr>
        <p:spPr>
          <a:xfrm>
            <a:off x="281699" y="2328702"/>
            <a:ext cx="7053912" cy="499817"/>
          </a:xfrm>
          <a:prstGeom prst="rect">
            <a:avLst/>
          </a:prstGeom>
          <a:noFill/>
          <a:ln w="28575">
            <a:solidFill>
              <a:srgbClr val="FF3300"/>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sp>
        <p:nvSpPr>
          <p:cNvPr id="10" name="タイトル 1">
            <a:extLst>
              <a:ext uri="{FF2B5EF4-FFF2-40B4-BE49-F238E27FC236}">
                <a16:creationId xmlns:a16="http://schemas.microsoft.com/office/drawing/2014/main" id="{434DF462-2646-2774-E5FD-704C8932E394}"/>
              </a:ext>
            </a:extLst>
          </p:cNvPr>
          <p:cNvSpPr txBox="1">
            <a:spLocks/>
          </p:cNvSpPr>
          <p:nvPr/>
        </p:nvSpPr>
        <p:spPr bwMode="auto">
          <a:xfrm>
            <a:off x="5990644" y="230093"/>
            <a:ext cx="1445267" cy="487690"/>
          </a:xfrm>
          <a:prstGeom prst="rect">
            <a:avLst/>
          </a:prstGeom>
          <a:noFill/>
          <a:ln w="9525">
            <a:noFill/>
            <a:miter lim="800000"/>
            <a:headEnd/>
            <a:tailEnd/>
          </a:ln>
        </p:spPr>
        <p:txBody>
          <a:bodyPr lIns="103693" tIns="51846" rIns="103693" bIns="51846" anchor="ctr"/>
          <a:lstStyle/>
          <a:p>
            <a:pPr algn="ctr"/>
            <a:r>
              <a:rPr lang="en-US" altLang="ja-JP" sz="1800" dirty="0">
                <a:latin typeface="Stencil Std"/>
                <a:ea typeface="HGP創英角ｺﾞｼｯｸUB" pitchFamily="50" charset="-128"/>
                <a:cs typeface="Aharoni" pitchFamily="2" charset="-79"/>
              </a:rPr>
              <a:t>2023/10</a:t>
            </a:r>
          </a:p>
        </p:txBody>
      </p:sp>
      <p:sp>
        <p:nvSpPr>
          <p:cNvPr id="11" name="正方形/長方形 10">
            <a:extLst>
              <a:ext uri="{FF2B5EF4-FFF2-40B4-BE49-F238E27FC236}">
                <a16:creationId xmlns:a16="http://schemas.microsoft.com/office/drawing/2014/main" id="{E7C4AE94-F99A-D6AA-9048-4664B986AEF0}"/>
              </a:ext>
            </a:extLst>
          </p:cNvPr>
          <p:cNvSpPr/>
          <p:nvPr/>
        </p:nvSpPr>
        <p:spPr>
          <a:xfrm>
            <a:off x="144476" y="2229455"/>
            <a:ext cx="7105778" cy="509755"/>
          </a:xfrm>
          <a:prstGeom prst="rect">
            <a:avLst/>
          </a:prstGeom>
          <a:solidFill>
            <a:srgbClr val="FF3300"/>
          </a:solidFill>
          <a:ln w="9525">
            <a:solidFill>
              <a:srgbClr val="FF3300"/>
            </a:solidFill>
          </a:ln>
        </p:spPr>
        <p:txBody>
          <a:bodyPr wrap="square">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r>
              <a:rPr lang="ja-JP" altLang="en-US" b="1" spc="50" dirty="0">
                <a:ln w="9525">
                  <a:noFill/>
                </a:ln>
                <a:solidFill>
                  <a:schemeClr val="bg1"/>
                </a:solidFill>
                <a:latin typeface="メイリオ" panose="020B0604030504040204" pitchFamily="50" charset="-128"/>
                <a:ea typeface="メイリオ" panose="020B0604030504040204" pitchFamily="50" charset="-128"/>
              </a:rPr>
              <a:t>成功するファンドレイジングのポイントを学ぶ！</a:t>
            </a:r>
            <a:endParaRPr lang="en-US" altLang="ja-JP" b="1" spc="50" dirty="0">
              <a:ln w="9525">
                <a:noFill/>
              </a:ln>
              <a:solidFill>
                <a:schemeClr val="bg1"/>
              </a:solidFill>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1D5F5F72-AF08-1A6F-99F3-3A965CA8F18C}"/>
              </a:ext>
            </a:extLst>
          </p:cNvPr>
          <p:cNvSpPr txBox="1">
            <a:spLocks/>
          </p:cNvSpPr>
          <p:nvPr/>
        </p:nvSpPr>
        <p:spPr bwMode="auto">
          <a:xfrm>
            <a:off x="4871572" y="547366"/>
            <a:ext cx="1508125" cy="438150"/>
          </a:xfrm>
          <a:prstGeom prst="rect">
            <a:avLst/>
          </a:prstGeom>
          <a:noFill/>
          <a:ln w="9525">
            <a:noFill/>
            <a:miter lim="800000"/>
            <a:headEnd/>
            <a:tailEnd/>
          </a:ln>
        </p:spPr>
        <p:txBody>
          <a:bodyPr lIns="103650" tIns="51824" rIns="103650" bIns="51824" anchor="ctr"/>
          <a:lstStyle/>
          <a:p>
            <a:r>
              <a:rPr lang="en-US" altLang="ja-JP" sz="1800" dirty="0">
                <a:latin typeface="Stencil Std"/>
                <a:ea typeface="HGP創英角ｺﾞｼｯｸUB" pitchFamily="50" charset="-128"/>
                <a:cs typeface="Aharoni" pitchFamily="2" charset="-79"/>
              </a:rPr>
              <a:t>VOL.124</a:t>
            </a:r>
          </a:p>
        </p:txBody>
      </p:sp>
      <p:sp>
        <p:nvSpPr>
          <p:cNvPr id="13" name="テキスト ボックス 37">
            <a:extLst>
              <a:ext uri="{FF2B5EF4-FFF2-40B4-BE49-F238E27FC236}">
                <a16:creationId xmlns:a16="http://schemas.microsoft.com/office/drawing/2014/main" id="{CF366F28-A68D-ACD5-4DC6-EE6D67E332B7}"/>
              </a:ext>
            </a:extLst>
          </p:cNvPr>
          <p:cNvSpPr txBox="1">
            <a:spLocks noChangeArrowheads="1"/>
          </p:cNvSpPr>
          <p:nvPr/>
        </p:nvSpPr>
        <p:spPr bwMode="auto">
          <a:xfrm>
            <a:off x="108223" y="2962016"/>
            <a:ext cx="7208092" cy="1015663"/>
          </a:xfrm>
          <a:prstGeom prst="rect">
            <a:avLst/>
          </a:prstGeom>
          <a:noFill/>
          <a:ln w="9525">
            <a:noFill/>
            <a:miter lim="800000"/>
            <a:headEnd/>
            <a:tailEnd/>
          </a:ln>
        </p:spPr>
        <p:txBody>
          <a:bodyPr wrap="square">
            <a:spAutoFit/>
          </a:bodyPr>
          <a:lstStyle/>
          <a:p>
            <a:pPr algn="just"/>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今号では、社会課題解決のために活動している団体が、寄付や助成金等の活動資金を得るために必要な要素でファンドレイジングとは何かを理解し、団体として何をしたらよいかヒントを得て、ファンドレイジングを成功させるために役立つ秘訣を紹介します。</a:t>
            </a:r>
            <a:endParaRPr lang="en-US" altLang="ja-JP" sz="1200" dirty="0">
              <a:latin typeface="メイリオ" pitchFamily="50" charset="-128"/>
              <a:ea typeface="メイリオ" pitchFamily="50" charset="-128"/>
              <a:cs typeface="メイリオ" pitchFamily="50" charset="-128"/>
            </a:endParaRPr>
          </a:p>
          <a:p>
            <a:endParaRPr lang="en-US" altLang="ja-JP" sz="1200" dirty="0">
              <a:latin typeface="メイリオ" pitchFamily="50" charset="-128"/>
              <a:ea typeface="メイリオ" pitchFamily="50" charset="-128"/>
              <a:cs typeface="メイリオ" pitchFamily="50" charset="-128"/>
            </a:endParaRPr>
          </a:p>
          <a:p>
            <a:endParaRPr lang="en-US" altLang="ja-JP" sz="1200" dirty="0">
              <a:latin typeface="メイリオ" pitchFamily="50" charset="-128"/>
              <a:ea typeface="メイリオ" pitchFamily="50" charset="-128"/>
              <a:cs typeface="メイリオ" pitchFamily="50" charset="-128"/>
            </a:endParaRPr>
          </a:p>
        </p:txBody>
      </p:sp>
      <p:cxnSp>
        <p:nvCxnSpPr>
          <p:cNvPr id="14" name="直線コネクタ 16">
            <a:extLst>
              <a:ext uri="{FF2B5EF4-FFF2-40B4-BE49-F238E27FC236}">
                <a16:creationId xmlns:a16="http://schemas.microsoft.com/office/drawing/2014/main" id="{59D09BEA-4158-464A-0A78-E8CE07BEF6D3}"/>
              </a:ext>
            </a:extLst>
          </p:cNvPr>
          <p:cNvCxnSpPr>
            <a:cxnSpLocks noChangeShapeType="1"/>
          </p:cNvCxnSpPr>
          <p:nvPr/>
        </p:nvCxnSpPr>
        <p:spPr bwMode="auto">
          <a:xfrm>
            <a:off x="240863" y="3719384"/>
            <a:ext cx="6941247" cy="0"/>
          </a:xfrm>
          <a:prstGeom prst="line">
            <a:avLst/>
          </a:prstGeom>
          <a:noFill/>
          <a:ln w="44450" cap="rnd" algn="ctr">
            <a:solidFill>
              <a:srgbClr val="FF3300"/>
            </a:solidFill>
            <a:prstDash val="sysDot"/>
            <a:round/>
            <a:headEnd/>
            <a:tailEnd/>
          </a:ln>
        </p:spPr>
      </p:cxnSp>
      <p:sp>
        <p:nvSpPr>
          <p:cNvPr id="15" name="タイトル 1">
            <a:extLst>
              <a:ext uri="{FF2B5EF4-FFF2-40B4-BE49-F238E27FC236}">
                <a16:creationId xmlns:a16="http://schemas.microsoft.com/office/drawing/2014/main" id="{2A024A45-3587-5125-18A6-6D68C82FD1BF}"/>
              </a:ext>
            </a:extLst>
          </p:cNvPr>
          <p:cNvSpPr txBox="1">
            <a:spLocks/>
          </p:cNvSpPr>
          <p:nvPr/>
        </p:nvSpPr>
        <p:spPr>
          <a:xfrm>
            <a:off x="196081" y="903651"/>
            <a:ext cx="6164257" cy="436454"/>
          </a:xfrm>
          <a:prstGeom prst="rect">
            <a:avLst/>
          </a:prstGeom>
        </p:spPr>
        <p:txBody>
          <a:bodyPr lIns="103693" tIns="51846" rIns="103693" bIns="51846" anchor="ctr"/>
          <a:lstStyle>
            <a:lvl1pPr algn="ctr" defTabSz="1036930" rtl="0" eaLnBrk="1" latinLnBrk="0" hangingPunct="1">
              <a:spcBef>
                <a:spcPct val="0"/>
              </a:spcBef>
              <a:buNone/>
              <a:defRPr kumimoji="1" sz="5000" kern="1200">
                <a:solidFill>
                  <a:schemeClr val="tx1"/>
                </a:solidFill>
                <a:latin typeface="+mj-lt"/>
                <a:ea typeface="+mj-ea"/>
                <a:cs typeface="+mj-cs"/>
              </a:defRPr>
            </a:lvl1pPr>
          </a:lstStyle>
          <a:p>
            <a:pPr algn="l" fontAlgn="auto">
              <a:spcAft>
                <a:spcPts val="0"/>
              </a:spcAft>
              <a:defRPr/>
            </a:pPr>
            <a:r>
              <a:rPr lang="en-US" altLang="ja-JP" sz="7200" dirty="0" err="1">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Npop’n</a:t>
            </a:r>
            <a:r>
              <a:rPr lang="en-US" altLang="ja-JP" sz="7200" spc="-150" dirty="0">
                <a:ln w="88900" cmpd="dbl">
                  <a:solidFill>
                    <a:schemeClr val="tx1"/>
                  </a:solid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 </a:t>
            </a:r>
            <a:r>
              <a:rPr lang="ja-JP" altLang="en-US" sz="2400" b="1" spc="-15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rPr>
              <a:t>えぬぽっ</a:t>
            </a:r>
            <a:r>
              <a:rPr lang="ja-JP" altLang="en-US" sz="2400" b="1" spc="-150" dirty="0">
                <a:ln w="88900" cmpd="dbl">
                  <a:noFill/>
                </a:ln>
                <a:effectLst>
                  <a:outerShdw blurRad="60007" dist="310007" dir="7680000" sy="30000" kx="1300200" algn="ctr" rotWithShape="0">
                    <a:prstClr val="black">
                      <a:alpha val="32000"/>
                    </a:prstClr>
                  </a:outerShdw>
                </a:effectLst>
                <a:latin typeface="HGP創英角ｺﾞｼｯｸUB" panose="020B0900000000000000" pitchFamily="50" charset="-128"/>
                <a:ea typeface="HGP創英角ｺﾞｼｯｸUB" panose="020B0900000000000000" pitchFamily="50" charset="-128"/>
                <a:cs typeface="Aharoni" panose="02010803020104030203" pitchFamily="2" charset="-79"/>
              </a:rPr>
              <a:t>ぷん</a:t>
            </a:r>
            <a:endParaRPr lang="en-US" altLang="ja-JP" sz="7200" dirty="0">
              <a:ln w="88900" cmpd="dbl">
                <a:noFill/>
              </a:ln>
              <a:effectLst>
                <a:outerShdw blurRad="60007" dist="310007" dir="7680000" sy="30000" kx="1300200" algn="ctr" rotWithShape="0">
                  <a:prstClr val="black">
                    <a:alpha val="32000"/>
                  </a:prstClr>
                </a:outerShdw>
              </a:effectLst>
              <a:latin typeface="Aharoni" panose="02010803020104030203" pitchFamily="2" charset="-79"/>
              <a:ea typeface="HGP創英角ｺﾞｼｯｸUB" panose="020B0900000000000000" pitchFamily="50" charset="-128"/>
              <a:cs typeface="Aharoni" panose="02010803020104030203" pitchFamily="2" charset="-79"/>
            </a:endParaRPr>
          </a:p>
        </p:txBody>
      </p:sp>
      <p:sp>
        <p:nvSpPr>
          <p:cNvPr id="16" name="テキスト ボックス 54">
            <a:extLst>
              <a:ext uri="{FF2B5EF4-FFF2-40B4-BE49-F238E27FC236}">
                <a16:creationId xmlns:a16="http://schemas.microsoft.com/office/drawing/2014/main" id="{91213592-E693-F153-C06D-363C95945D11}"/>
              </a:ext>
            </a:extLst>
          </p:cNvPr>
          <p:cNvSpPr txBox="1">
            <a:spLocks noChangeArrowheads="1"/>
          </p:cNvSpPr>
          <p:nvPr/>
        </p:nvSpPr>
        <p:spPr bwMode="auto">
          <a:xfrm>
            <a:off x="116313" y="3873013"/>
            <a:ext cx="6897242" cy="784830"/>
          </a:xfrm>
          <a:prstGeom prst="rect">
            <a:avLst/>
          </a:prstGeom>
          <a:noFill/>
          <a:ln w="9525">
            <a:noFill/>
            <a:miter lim="800000"/>
            <a:headEnd/>
            <a:tailEnd/>
          </a:ln>
        </p:spPr>
        <p:txBody>
          <a:bodyPr wrap="square">
            <a:spAutoFit/>
          </a:bodyPr>
          <a:lstStyle/>
          <a:p>
            <a:pPr>
              <a:lnSpc>
                <a:spcPts val="1800"/>
              </a:lnSpc>
            </a:pPr>
            <a:r>
              <a:rPr lang="en-US" altLang="ja-JP" sz="1600" b="1" dirty="0">
                <a:solidFill>
                  <a:srgbClr val="FF0000"/>
                </a:solidFill>
                <a:latin typeface="メイリオ" pitchFamily="50" charset="-128"/>
                <a:ea typeface="メイリオ" pitchFamily="50" charset="-128"/>
                <a:cs typeface="メイリオ" pitchFamily="50" charset="-128"/>
              </a:rPr>
              <a:t>『</a:t>
            </a:r>
            <a:r>
              <a:rPr lang="ja-JP" altLang="en-US" sz="1600" b="1" dirty="0">
                <a:solidFill>
                  <a:srgbClr val="FF0000"/>
                </a:solidFill>
                <a:latin typeface="メイリオ" pitchFamily="50" charset="-128"/>
                <a:ea typeface="メイリオ" pitchFamily="50" charset="-128"/>
                <a:cs typeface="メイリオ" pitchFamily="50" charset="-128"/>
              </a:rPr>
              <a:t>ファンドレイジングを成功させるための秘訣</a:t>
            </a:r>
            <a:r>
              <a:rPr lang="en-US" altLang="ja-JP" sz="1600" b="1" dirty="0">
                <a:solidFill>
                  <a:srgbClr val="FF0000"/>
                </a:solidFill>
                <a:latin typeface="メイリオ" pitchFamily="50" charset="-128"/>
                <a:ea typeface="メイリオ" pitchFamily="50" charset="-128"/>
                <a:cs typeface="メイリオ" pitchFamily="50" charset="-128"/>
              </a:rPr>
              <a:t>』</a:t>
            </a:r>
          </a:p>
          <a:p>
            <a:pPr>
              <a:lnSpc>
                <a:spcPts val="1800"/>
              </a:lnSpc>
            </a:pPr>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塚本 いづみ 氏</a:t>
            </a:r>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（フリーランス・ファンドレイザー　</a:t>
            </a:r>
            <a:endParaRPr lang="en-US" altLang="ja-JP"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2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法人サンカクシャ事務局次長）</a:t>
            </a:r>
            <a:endParaRPr lang="en-US" altLang="ja-JP" sz="1200" b="1" dirty="0">
              <a:solidFill>
                <a:srgbClr val="002060"/>
              </a:solidFill>
              <a:latin typeface="メイリオ" pitchFamily="50" charset="-128"/>
              <a:ea typeface="メイリオ" pitchFamily="50" charset="-128"/>
              <a:cs typeface="メイリオ" pitchFamily="50" charset="-128"/>
            </a:endParaRPr>
          </a:p>
        </p:txBody>
      </p:sp>
      <p:sp>
        <p:nvSpPr>
          <p:cNvPr id="17" name="テキスト ボックス 7">
            <a:extLst>
              <a:ext uri="{FF2B5EF4-FFF2-40B4-BE49-F238E27FC236}">
                <a16:creationId xmlns:a16="http://schemas.microsoft.com/office/drawing/2014/main" id="{12EA4A71-4322-18DC-FAB7-8DCF3BEF8099}"/>
              </a:ext>
            </a:extLst>
          </p:cNvPr>
          <p:cNvSpPr txBox="1">
            <a:spLocks noChangeArrowheads="1"/>
          </p:cNvSpPr>
          <p:nvPr/>
        </p:nvSpPr>
        <p:spPr bwMode="auto">
          <a:xfrm>
            <a:off x="144475" y="4688989"/>
            <a:ext cx="5382428" cy="5940088"/>
          </a:xfrm>
          <a:prstGeom prst="rect">
            <a:avLst/>
          </a:prstGeom>
          <a:noFill/>
          <a:ln w="9525">
            <a:noFill/>
            <a:prstDash val="dash"/>
            <a:miter lim="800000"/>
            <a:headEnd/>
            <a:tailEnd/>
          </a:ln>
        </p:spPr>
        <p:txBody>
          <a:bodyPr wrap="square">
            <a:spAutoFit/>
          </a:bodyPr>
          <a:lstStyle/>
          <a:p>
            <a:pPr algn="just"/>
            <a:r>
              <a:rPr lang="ja-JP" altLang="en-US" sz="1400" b="1" dirty="0">
                <a:latin typeface="メイリオ" pitchFamily="50" charset="-128"/>
                <a:ea typeface="メイリオ" pitchFamily="50" charset="-128"/>
                <a:cs typeface="メイリオ" pitchFamily="50" charset="-128"/>
              </a:rPr>
              <a:t>❶</a:t>
            </a:r>
            <a:r>
              <a:rPr lang="en-US" altLang="ja-JP" sz="1400" b="1" dirty="0">
                <a:latin typeface="メイリオ" pitchFamily="50" charset="-128"/>
                <a:ea typeface="メイリオ" pitchFamily="50" charset="-128"/>
                <a:cs typeface="メイリオ" pitchFamily="50" charset="-128"/>
              </a:rPr>
              <a:t>《</a:t>
            </a:r>
            <a:r>
              <a:rPr lang="ja-JP" altLang="en-US" sz="1400" b="1" dirty="0">
                <a:latin typeface="メイリオ" pitchFamily="50" charset="-128"/>
                <a:ea typeface="メイリオ" pitchFamily="50" charset="-128"/>
                <a:cs typeface="メイリオ" pitchFamily="50" charset="-128"/>
              </a:rPr>
              <a:t>ファンドレイジングとは？</a:t>
            </a:r>
            <a:r>
              <a:rPr lang="en-US" altLang="ja-JP" sz="14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ファンドレイジングとは、</a:t>
            </a:r>
            <a:r>
              <a:rPr lang="en-US" altLang="ja-JP" sz="1200" dirty="0">
                <a:latin typeface="メイリオ" pitchFamily="50" charset="-128"/>
                <a:ea typeface="メイリオ" pitchFamily="50" charset="-128"/>
                <a:cs typeface="メイリオ" pitchFamily="50" charset="-128"/>
              </a:rPr>
              <a:t>NPO</a:t>
            </a:r>
            <a:r>
              <a:rPr lang="ja-JP" altLang="en-US" sz="1200" dirty="0">
                <a:latin typeface="メイリオ" pitchFamily="50" charset="-128"/>
                <a:ea typeface="メイリオ" pitchFamily="50" charset="-128"/>
                <a:cs typeface="メイリオ" pitchFamily="50" charset="-128"/>
              </a:rPr>
              <a:t>が活動をするための資金（寄付、会費や助成金等）を、個人・法人・政府などから集める行為の総称です。資金集めのための”手段”ではなく、社会課題のために何か協力したいという想いのある人々を募り、協力資金を集めて社会課題を解決していくための”プロセス“です。</a:t>
            </a:r>
            <a:endParaRPr lang="en-US" altLang="ja-JP" sz="1200" dirty="0">
              <a:latin typeface="メイリオ" pitchFamily="50" charset="-128"/>
              <a:ea typeface="メイリオ" pitchFamily="50" charset="-128"/>
              <a:cs typeface="メイリオ" pitchFamily="50" charset="-128"/>
            </a:endParaRPr>
          </a:p>
          <a:p>
            <a:pPr algn="just"/>
            <a:endParaRPr lang="en-US" altLang="ja-JP" sz="1200" dirty="0">
              <a:latin typeface="メイリオ" pitchFamily="50" charset="-128"/>
              <a:ea typeface="メイリオ" pitchFamily="50" charset="-128"/>
              <a:cs typeface="メイリオ" pitchFamily="50" charset="-128"/>
            </a:endParaRPr>
          </a:p>
          <a:p>
            <a:pPr algn="just"/>
            <a:r>
              <a:rPr lang="ja-JP" altLang="en-US" sz="1400" b="1" dirty="0">
                <a:latin typeface="メイリオ" pitchFamily="50" charset="-128"/>
                <a:ea typeface="メイリオ" pitchFamily="50" charset="-128"/>
                <a:cs typeface="メイリオ" pitchFamily="50" charset="-128"/>
              </a:rPr>
              <a:t>❷</a:t>
            </a:r>
            <a:r>
              <a:rPr lang="en-US" altLang="ja-JP" sz="1400" b="1" dirty="0">
                <a:latin typeface="メイリオ" pitchFamily="50" charset="-128"/>
                <a:ea typeface="メイリオ" pitchFamily="50" charset="-128"/>
                <a:cs typeface="メイリオ" pitchFamily="50" charset="-128"/>
              </a:rPr>
              <a:t>《</a:t>
            </a:r>
            <a:r>
              <a:rPr lang="ja-JP" altLang="en-US" sz="1400" b="1" dirty="0">
                <a:latin typeface="メイリオ" pitchFamily="50" charset="-128"/>
                <a:ea typeface="メイリオ" pitchFamily="50" charset="-128"/>
                <a:cs typeface="メイリオ" pitchFamily="50" charset="-128"/>
              </a:rPr>
              <a:t>戦略的なファンドレイジング</a:t>
            </a:r>
            <a:r>
              <a:rPr lang="en-US" altLang="ja-JP" sz="14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団体を運営していく上で事業内容の明確化、組織体制の強化、財源の獲得は、どれもが重要な要素です。財源を増やすためには事業も成長させなければならず、組織としての成長も含めて考えなければなりません。財源の獲得について考える時には、①団体として何を目指しているのか？②その課題を解決するためにこの事業戦略で本当に良いのか？（外部に対して説得力のある解決策になっているのか？）③理事会やボランティアも含めた組織運営体制はこのままで良いのか？等、自らの団体を棚卸しをするつもりで捉え直す必要があります。</a:t>
            </a:r>
            <a:endParaRPr lang="en-US" altLang="ja-JP" sz="1200" dirty="0">
              <a:latin typeface="メイリオ" pitchFamily="50" charset="-128"/>
              <a:ea typeface="メイリオ" pitchFamily="50" charset="-128"/>
              <a:cs typeface="メイリオ" pitchFamily="50" charset="-128"/>
            </a:endParaRPr>
          </a:p>
          <a:p>
            <a:pPr algn="just"/>
            <a:endParaRPr lang="en-US" altLang="ja-JP" sz="1200" dirty="0">
              <a:latin typeface="メイリオ" pitchFamily="50" charset="-128"/>
              <a:ea typeface="メイリオ" pitchFamily="50" charset="-128"/>
              <a:cs typeface="メイリオ" pitchFamily="50" charset="-128"/>
            </a:endParaRPr>
          </a:p>
          <a:p>
            <a:pPr algn="just"/>
            <a:r>
              <a:rPr lang="ja-JP" altLang="en-US" sz="1400" dirty="0">
                <a:latin typeface="メイリオ" pitchFamily="50" charset="-128"/>
                <a:ea typeface="メイリオ" pitchFamily="50" charset="-128"/>
                <a:cs typeface="メイリオ" pitchFamily="50" charset="-128"/>
              </a:rPr>
              <a:t>➌</a:t>
            </a:r>
            <a:r>
              <a:rPr lang="en-US" altLang="ja-JP" sz="1400" b="1" dirty="0">
                <a:latin typeface="メイリオ" pitchFamily="50" charset="-128"/>
                <a:ea typeface="メイリオ" pitchFamily="50" charset="-128"/>
                <a:cs typeface="メイリオ" pitchFamily="50" charset="-128"/>
              </a:rPr>
              <a:t>《NPO</a:t>
            </a:r>
            <a:r>
              <a:rPr lang="ja-JP" altLang="en-US" sz="1400" b="1" dirty="0">
                <a:latin typeface="メイリオ" pitchFamily="50" charset="-128"/>
                <a:ea typeface="メイリオ" pitchFamily="50" charset="-128"/>
                <a:cs typeface="メイリオ" pitchFamily="50" charset="-128"/>
              </a:rPr>
              <a:t>の財源について</a:t>
            </a:r>
            <a:r>
              <a:rPr lang="en-US" altLang="ja-JP" sz="1400" b="1" dirty="0">
                <a:latin typeface="メイリオ" pitchFamily="50" charset="-128"/>
                <a:ea typeface="メイリオ" pitchFamily="50" charset="-128"/>
                <a:cs typeface="メイリオ" pitchFamily="50" charset="-128"/>
              </a:rPr>
              <a:t>》</a:t>
            </a:r>
          </a:p>
          <a:p>
            <a:pPr algn="just"/>
            <a:r>
              <a:rPr lang="en-US" altLang="ja-JP" sz="1200" dirty="0">
                <a:latin typeface="メイリオ" pitchFamily="50" charset="-128"/>
                <a:ea typeface="メイリオ" pitchFamily="50" charset="-128"/>
                <a:cs typeface="メイリオ" pitchFamily="50" charset="-128"/>
              </a:rPr>
              <a:t>NPO</a:t>
            </a:r>
            <a:r>
              <a:rPr lang="ja-JP" altLang="en-US" sz="1200" dirty="0">
                <a:latin typeface="メイリオ" pitchFamily="50" charset="-128"/>
                <a:ea typeface="メイリオ" pitchFamily="50" charset="-128"/>
                <a:cs typeface="メイリオ" pitchFamily="50" charset="-128"/>
              </a:rPr>
              <a:t>の財源には大きく分けて、①事業収入②補助金・助成金③寄付・会費があります。これらの財源のバランスを保つことが重要です。財源を多様化することで、どれかがうまくいかない場合でも、他の財源で補うことができます。財源への相乗効果もあります。例えば、助成・委託収入が増えることで、行政などから信頼されている団体としての信用力が増し、寄付や会費が増える傾向があります。そのような相乗効果を考慮して組み立てると、効果があるファンドレイジングができると考えられます。</a:t>
            </a:r>
            <a:endParaRPr lang="en-US" altLang="ja-JP" sz="1200" dirty="0">
              <a:latin typeface="メイリオ" pitchFamily="50" charset="-128"/>
              <a:ea typeface="メイリオ" pitchFamily="50" charset="-128"/>
              <a:cs typeface="メイリオ" pitchFamily="50" charset="-128"/>
            </a:endParaRPr>
          </a:p>
          <a:p>
            <a:pPr algn="just"/>
            <a:endParaRPr lang="en-US" altLang="ja-JP" sz="1200" b="1" dirty="0">
              <a:latin typeface="メイリオ" pitchFamily="50" charset="-128"/>
              <a:ea typeface="メイリオ" pitchFamily="50" charset="-128"/>
              <a:cs typeface="メイリオ" pitchFamily="50" charset="-128"/>
            </a:endParaRPr>
          </a:p>
          <a:p>
            <a:pPr algn="just"/>
            <a:r>
              <a:rPr lang="ja-JP" altLang="en-US" sz="1400" b="1" dirty="0">
                <a:latin typeface="メイリオ" pitchFamily="50" charset="-128"/>
                <a:ea typeface="メイリオ" pitchFamily="50" charset="-128"/>
                <a:cs typeface="メイリオ" pitchFamily="50" charset="-128"/>
              </a:rPr>
              <a:t>❹</a:t>
            </a:r>
            <a:r>
              <a:rPr lang="en-US" altLang="ja-JP" sz="1400" b="1" dirty="0">
                <a:latin typeface="メイリオ" pitchFamily="50" charset="-128"/>
                <a:ea typeface="メイリオ" pitchFamily="50" charset="-128"/>
                <a:cs typeface="メイリオ" pitchFamily="50" charset="-128"/>
              </a:rPr>
              <a:t>《</a:t>
            </a:r>
            <a:r>
              <a:rPr lang="ja-JP" altLang="en-US" sz="1400" b="1" dirty="0">
                <a:latin typeface="メイリオ" pitchFamily="50" charset="-128"/>
                <a:ea typeface="メイリオ" pitchFamily="50" charset="-128"/>
                <a:cs typeface="メイリオ" pitchFamily="50" charset="-128"/>
              </a:rPr>
              <a:t>ファンドレイジングの</a:t>
            </a:r>
            <a:r>
              <a:rPr lang="en-US" altLang="ja-JP" sz="1400" b="1" dirty="0">
                <a:latin typeface="メイリオ" pitchFamily="50" charset="-128"/>
                <a:ea typeface="メイリオ" pitchFamily="50" charset="-128"/>
                <a:cs typeface="メイリオ" pitchFamily="50" charset="-128"/>
              </a:rPr>
              <a:t>7</a:t>
            </a:r>
            <a:r>
              <a:rPr lang="ja-JP" altLang="en-US" sz="1400" b="1" dirty="0">
                <a:latin typeface="メイリオ" pitchFamily="50" charset="-128"/>
                <a:ea typeface="メイリオ" pitchFamily="50" charset="-128"/>
                <a:cs typeface="メイリオ" pitchFamily="50" charset="-128"/>
              </a:rPr>
              <a:t>つのステップ</a:t>
            </a:r>
            <a:r>
              <a:rPr lang="en-US" altLang="ja-JP" sz="14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ファンドレイジングの</a:t>
            </a:r>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つのステップとは、資金を集める時に取り組むべき</a:t>
            </a:r>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つの手順のことを指します。組織の潜在力の棚卸しから始まり、ファンドレイジングの実施後に取り組むべきこととして、「感謝・報告・評価」までがあります。次ページでは、その</a:t>
            </a:r>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つのステップについて説明します。</a:t>
            </a:r>
            <a:endParaRPr lang="en-US" altLang="ja-JP" sz="1200" dirty="0">
              <a:latin typeface="メイリオ" pitchFamily="50" charset="-128"/>
              <a:ea typeface="メイリオ" pitchFamily="50" charset="-128"/>
              <a:cs typeface="メイリオ" pitchFamily="50" charset="-128"/>
            </a:endParaRPr>
          </a:p>
        </p:txBody>
      </p:sp>
      <p:sp>
        <p:nvSpPr>
          <p:cNvPr id="18" name="テキスト ボックス 17">
            <a:extLst>
              <a:ext uri="{FF2B5EF4-FFF2-40B4-BE49-F238E27FC236}">
                <a16:creationId xmlns:a16="http://schemas.microsoft.com/office/drawing/2014/main" id="{1EA2006F-0618-6E10-4DD1-ED474F6F0B8F}"/>
              </a:ext>
            </a:extLst>
          </p:cNvPr>
          <p:cNvSpPr txBox="1"/>
          <p:nvPr/>
        </p:nvSpPr>
        <p:spPr>
          <a:xfrm>
            <a:off x="5650486" y="7160751"/>
            <a:ext cx="1720753" cy="369332"/>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rPr>
              <a:t>塚本</a:t>
            </a:r>
            <a:r>
              <a:rPr kumimoji="1" lang="ja-JP" altLang="en-US" sz="900" dirty="0">
                <a:latin typeface="メイリオ" panose="020B0604030504040204" pitchFamily="50" charset="-128"/>
                <a:ea typeface="メイリオ" panose="020B0604030504040204" pitchFamily="50" charset="-128"/>
              </a:rPr>
              <a:t>氏</a:t>
            </a:r>
            <a:endParaRPr kumimoji="1" lang="en-US" altLang="ja-JP" sz="900" dirty="0">
              <a:latin typeface="メイリオ" panose="020B0604030504040204" pitchFamily="50" charset="-128"/>
              <a:ea typeface="メイリオ" panose="020B0604030504040204" pitchFamily="50" charset="-128"/>
            </a:endParaRPr>
          </a:p>
          <a:p>
            <a:pPr algn="ctr"/>
            <a:r>
              <a:rPr kumimoji="1" lang="ja-JP" altLang="en-US" sz="900" dirty="0">
                <a:latin typeface="メイリオ" panose="020B0604030504040204" pitchFamily="50" charset="-128"/>
                <a:ea typeface="メイリオ" panose="020B0604030504040204" pitchFamily="50" charset="-128"/>
              </a:rPr>
              <a:t>（認定ファンドレイザー）</a:t>
            </a:r>
          </a:p>
        </p:txBody>
      </p:sp>
      <p:sp>
        <p:nvSpPr>
          <p:cNvPr id="19" name="テキスト ボックス 18">
            <a:extLst>
              <a:ext uri="{FF2B5EF4-FFF2-40B4-BE49-F238E27FC236}">
                <a16:creationId xmlns:a16="http://schemas.microsoft.com/office/drawing/2014/main" id="{DC48FEB5-AF8F-6E78-9450-C82D078BFA3C}"/>
              </a:ext>
            </a:extLst>
          </p:cNvPr>
          <p:cNvSpPr txBox="1"/>
          <p:nvPr/>
        </p:nvSpPr>
        <p:spPr>
          <a:xfrm>
            <a:off x="240863" y="1635571"/>
            <a:ext cx="7530847" cy="499817"/>
          </a:xfrm>
          <a:prstGeom prst="rect">
            <a:avLst/>
          </a:prstGeom>
          <a:noFill/>
        </p:spPr>
        <p:txBody>
          <a:bodyPr wrap="square">
            <a:spAutoFit/>
          </a:bodyPr>
          <a:lstStyle/>
          <a:p>
            <a:pPr algn="l" fontAlgn="auto">
              <a:lnSpc>
                <a:spcPts val="1700"/>
              </a:lnSpc>
              <a:spcBef>
                <a:spcPts val="0"/>
              </a:spcBef>
              <a:spcAft>
                <a:spcPts val="0"/>
              </a:spcAft>
              <a:defRPr/>
            </a:pP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POP NEWS</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略して</a:t>
            </a:r>
            <a:r>
              <a:rPr lang="en-US" altLang="ja-JP" sz="1200" b="1" dirty="0">
                <a:latin typeface="メイリオ" panose="020B0604030504040204" pitchFamily="50" charset="-128"/>
                <a:ea typeface="メイリオ" panose="020B0604030504040204" pitchFamily="50" charset="-128"/>
              </a:rPr>
              <a:t>)『</a:t>
            </a:r>
            <a:r>
              <a:rPr lang="en-US" altLang="ja-JP" sz="1200" b="1" i="0" dirty="0" err="1">
                <a:effectLst/>
                <a:latin typeface="メイリオ" panose="020B0604030504040204" pitchFamily="50" charset="-128"/>
                <a:ea typeface="メイリオ" panose="020B0604030504040204" pitchFamily="50" charset="-128"/>
              </a:rPr>
              <a:t>Npop’n</a:t>
            </a:r>
            <a:r>
              <a:rPr lang="en-US" altLang="ja-JP" sz="1200" b="1" i="0" dirty="0">
                <a:effectLst/>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pPr algn="l" fontAlgn="auto">
              <a:lnSpc>
                <a:spcPts val="1700"/>
              </a:lnSpc>
              <a:spcBef>
                <a:spcPts val="0"/>
              </a:spcBef>
              <a:spcAft>
                <a:spcPts val="0"/>
              </a:spcAft>
              <a:defRPr/>
            </a:pPr>
            <a:r>
              <a:rPr lang="ja-JP" altLang="en-US" sz="1200" dirty="0">
                <a:latin typeface="HGSｺﾞｼｯｸM" panose="020B0600000000000000" pitchFamily="50" charset="-128"/>
                <a:ea typeface="HGSｺﾞｼｯｸM" panose="020B0600000000000000" pitchFamily="50" charset="-128"/>
              </a:rPr>
              <a:t>新宿Ｎ</a:t>
            </a:r>
            <a:r>
              <a:rPr lang="en-US" altLang="ja-JP" sz="1200" dirty="0">
                <a:latin typeface="HGSｺﾞｼｯｸM" panose="020B0600000000000000" pitchFamily="50" charset="-128"/>
                <a:ea typeface="HGSｺﾞｼｯｸM" panose="020B0600000000000000" pitchFamily="50" charset="-128"/>
              </a:rPr>
              <a:t>PO</a:t>
            </a:r>
            <a:r>
              <a:rPr lang="ja-JP" altLang="en-US" sz="1200" dirty="0">
                <a:latin typeface="HGSｺﾞｼｯｸM" panose="020B0600000000000000" pitchFamily="50" charset="-128"/>
                <a:ea typeface="HGSｺﾞｼｯｸM" panose="020B0600000000000000" pitchFamily="50" charset="-128"/>
              </a:rPr>
              <a:t>協働推進センターから、社会貢献活動に関連した</a:t>
            </a:r>
            <a:r>
              <a:rPr lang="en-US" altLang="ja-JP" sz="1200" dirty="0">
                <a:latin typeface="HGSｺﾞｼｯｸM" panose="020B0600000000000000" pitchFamily="50" charset="-128"/>
                <a:ea typeface="HGSｺﾞｼｯｸM" panose="020B0600000000000000" pitchFamily="50" charset="-128"/>
              </a:rPr>
              <a:t>POP</a:t>
            </a:r>
            <a:r>
              <a:rPr lang="ja-JP" altLang="en-US" sz="1200" dirty="0">
                <a:latin typeface="HGSｺﾞｼｯｸM" panose="020B0600000000000000" pitchFamily="50" charset="-128"/>
                <a:ea typeface="HGSｺﾞｼｯｸM" panose="020B0600000000000000" pitchFamily="50" charset="-128"/>
              </a:rPr>
              <a:t>な</a:t>
            </a:r>
            <a:r>
              <a:rPr lang="en-US" altLang="ja-JP" sz="1200" dirty="0">
                <a:latin typeface="HGSｺﾞｼｯｸM" panose="020B0600000000000000" pitchFamily="50" charset="-128"/>
                <a:ea typeface="HGSｺﾞｼｯｸM" panose="020B0600000000000000" pitchFamily="50" charset="-128"/>
              </a:rPr>
              <a:t>NEWS(</a:t>
            </a:r>
            <a:r>
              <a:rPr lang="ja-JP" altLang="en-US" sz="1200" dirty="0">
                <a:latin typeface="HGSｺﾞｼｯｸM" panose="020B0600000000000000" pitchFamily="50" charset="-128"/>
                <a:ea typeface="HGSｺﾞｼｯｸM" panose="020B0600000000000000" pitchFamily="50" charset="-128"/>
              </a:rPr>
              <a:t>話題</a:t>
            </a:r>
            <a:r>
              <a:rPr lang="en-US" altLang="ja-JP" sz="1200" dirty="0">
                <a:latin typeface="HGSｺﾞｼｯｸM" panose="020B0600000000000000" pitchFamily="50" charset="-128"/>
                <a:ea typeface="HGSｺﾞｼｯｸM" panose="020B0600000000000000" pitchFamily="50" charset="-128"/>
              </a:rPr>
              <a:t>)</a:t>
            </a:r>
            <a:r>
              <a:rPr lang="ja-JP" altLang="en-US" sz="1200" dirty="0">
                <a:latin typeface="HGSｺﾞｼｯｸM" panose="020B0600000000000000" pitchFamily="50" charset="-128"/>
                <a:ea typeface="HGSｺﾞｼｯｸM" panose="020B0600000000000000" pitchFamily="50" charset="-128"/>
              </a:rPr>
              <a:t>をお伝えします！</a:t>
            </a:r>
          </a:p>
        </p:txBody>
      </p:sp>
      <p:pic>
        <p:nvPicPr>
          <p:cNvPr id="20" name="Picture 2">
            <a:extLst>
              <a:ext uri="{FF2B5EF4-FFF2-40B4-BE49-F238E27FC236}">
                <a16:creationId xmlns:a16="http://schemas.microsoft.com/office/drawing/2014/main" id="{1630C9EE-DCA1-F3F2-20D0-D761576F9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0486" y="7448604"/>
            <a:ext cx="1628704" cy="123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a:extLst>
              <a:ext uri="{FF2B5EF4-FFF2-40B4-BE49-F238E27FC236}">
                <a16:creationId xmlns:a16="http://schemas.microsoft.com/office/drawing/2014/main" id="{92E49596-10BF-4E98-29EE-C0A88B293C15}"/>
              </a:ext>
            </a:extLst>
          </p:cNvPr>
          <p:cNvSpPr txBox="1"/>
          <p:nvPr/>
        </p:nvSpPr>
        <p:spPr>
          <a:xfrm>
            <a:off x="5741332" y="8716106"/>
            <a:ext cx="1720753" cy="230832"/>
          </a:xfrm>
          <a:prstGeom prst="rect">
            <a:avLst/>
          </a:prstGeom>
          <a:noFill/>
        </p:spPr>
        <p:txBody>
          <a:bodyPr wrap="square" rtlCol="0">
            <a:spAutoFit/>
          </a:bodyPr>
          <a:lstStyle/>
          <a:p>
            <a:pPr algn="ctr"/>
            <a:r>
              <a:rPr kumimoji="1" lang="ja-JP" altLang="en-US" sz="900" dirty="0">
                <a:latin typeface="メイリオ" panose="020B0604030504040204" pitchFamily="50" charset="-128"/>
                <a:ea typeface="メイリオ" panose="020B0604030504040204" pitchFamily="50" charset="-128"/>
              </a:rPr>
              <a:t>ファンドレイジングとは？</a:t>
            </a:r>
          </a:p>
        </p:txBody>
      </p:sp>
      <p:sp>
        <p:nvSpPr>
          <p:cNvPr id="22" name="テキスト ボックス 21">
            <a:extLst>
              <a:ext uri="{FF2B5EF4-FFF2-40B4-BE49-F238E27FC236}">
                <a16:creationId xmlns:a16="http://schemas.microsoft.com/office/drawing/2014/main" id="{A5932206-BAA7-30D3-B1E7-87C34BB82254}"/>
              </a:ext>
            </a:extLst>
          </p:cNvPr>
          <p:cNvSpPr txBox="1"/>
          <p:nvPr/>
        </p:nvSpPr>
        <p:spPr>
          <a:xfrm>
            <a:off x="5686991" y="10294579"/>
            <a:ext cx="1720753" cy="230832"/>
          </a:xfrm>
          <a:prstGeom prst="rect">
            <a:avLst/>
          </a:prstGeom>
          <a:noFill/>
        </p:spPr>
        <p:txBody>
          <a:bodyPr wrap="square" rtlCol="0">
            <a:spAutoFit/>
          </a:bodyPr>
          <a:lstStyle/>
          <a:p>
            <a:pPr algn="ctr"/>
            <a:r>
              <a:rPr kumimoji="1" lang="en-US" altLang="ja-JP" sz="900" dirty="0">
                <a:latin typeface="メイリオ" panose="020B0604030504040204" pitchFamily="50" charset="-128"/>
                <a:ea typeface="メイリオ" panose="020B0604030504040204" pitchFamily="50" charset="-128"/>
              </a:rPr>
              <a:t>NPO</a:t>
            </a:r>
            <a:r>
              <a:rPr kumimoji="1" lang="ja-JP" altLang="en-US" sz="900" dirty="0">
                <a:latin typeface="メイリオ" panose="020B0604030504040204" pitchFamily="50" charset="-128"/>
                <a:ea typeface="メイリオ" panose="020B0604030504040204" pitchFamily="50" charset="-128"/>
              </a:rPr>
              <a:t>の財源の相乗効果</a:t>
            </a:r>
          </a:p>
        </p:txBody>
      </p:sp>
      <p:pic>
        <p:nvPicPr>
          <p:cNvPr id="23" name="図 22">
            <a:extLst>
              <a:ext uri="{FF2B5EF4-FFF2-40B4-BE49-F238E27FC236}">
                <a16:creationId xmlns:a16="http://schemas.microsoft.com/office/drawing/2014/main" id="{D4FF15C2-C45C-A75E-02D7-FF0B047661C4}"/>
              </a:ext>
            </a:extLst>
          </p:cNvPr>
          <p:cNvPicPr>
            <a:picLocks noChangeAspect="1"/>
          </p:cNvPicPr>
          <p:nvPr/>
        </p:nvPicPr>
        <p:blipFill>
          <a:blip r:embed="rId3"/>
          <a:stretch>
            <a:fillRect/>
          </a:stretch>
        </p:blipFill>
        <p:spPr>
          <a:xfrm>
            <a:off x="5573098" y="8877725"/>
            <a:ext cx="1677156" cy="1330512"/>
          </a:xfrm>
          <a:prstGeom prst="rect">
            <a:avLst/>
          </a:prstGeom>
        </p:spPr>
      </p:pic>
      <p:pic>
        <p:nvPicPr>
          <p:cNvPr id="24" name="図 23">
            <a:extLst>
              <a:ext uri="{FF2B5EF4-FFF2-40B4-BE49-F238E27FC236}">
                <a16:creationId xmlns:a16="http://schemas.microsoft.com/office/drawing/2014/main" id="{01FBA155-3472-1F79-45BD-5EC1567FA0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9141" y="5869349"/>
            <a:ext cx="1720753" cy="1290565"/>
          </a:xfrm>
          <a:prstGeom prst="rect">
            <a:avLst/>
          </a:prstGeom>
        </p:spPr>
      </p:pic>
      <p:pic>
        <p:nvPicPr>
          <p:cNvPr id="25" name="図 24">
            <a:extLst>
              <a:ext uri="{FF2B5EF4-FFF2-40B4-BE49-F238E27FC236}">
                <a16:creationId xmlns:a16="http://schemas.microsoft.com/office/drawing/2014/main" id="{54635A6C-7AE8-AFCD-004E-F50C0381C5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524" y="3872262"/>
            <a:ext cx="1348865" cy="1907778"/>
          </a:xfrm>
          <a:prstGeom prst="rect">
            <a:avLst/>
          </a:prstGeom>
        </p:spPr>
      </p:pic>
    </p:spTree>
    <p:extLst>
      <p:ext uri="{BB962C8B-B14F-4D97-AF65-F5344CB8AC3E}">
        <p14:creationId xmlns:p14="http://schemas.microsoft.com/office/powerpoint/2010/main" val="9433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ã11æè±ã¤ã©ã¹ãç¡æãã®ç»åæ¤ç´¢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タイトル 1"/>
          <p:cNvSpPr txBox="1">
            <a:spLocks/>
          </p:cNvSpPr>
          <p:nvPr/>
        </p:nvSpPr>
        <p:spPr bwMode="auto">
          <a:xfrm>
            <a:off x="-7625" y="10300706"/>
            <a:ext cx="365125" cy="436562"/>
          </a:xfrm>
          <a:prstGeom prst="rect">
            <a:avLst/>
          </a:prstGeom>
          <a:noFill/>
          <a:ln w="9525">
            <a:noFill/>
            <a:miter lim="800000"/>
            <a:headEnd/>
            <a:tailEnd/>
          </a:ln>
        </p:spPr>
        <p:txBody>
          <a:bodyPr lIns="103693" tIns="51846" rIns="103693" bIns="51846" anchor="ctr"/>
          <a:lstStyle/>
          <a:p>
            <a:pPr algn="ctr"/>
            <a:r>
              <a:rPr lang="en-US" altLang="ja-JP" sz="1100" dirty="0">
                <a:latin typeface="メイリオ" panose="020B0604030504040204" pitchFamily="50" charset="-128"/>
                <a:ea typeface="メイリオ" panose="020B0604030504040204" pitchFamily="50" charset="-128"/>
                <a:cs typeface="Aharoni" pitchFamily="2" charset="-79"/>
              </a:rPr>
              <a:t>2</a:t>
            </a:r>
          </a:p>
        </p:txBody>
      </p:sp>
      <p:sp>
        <p:nvSpPr>
          <p:cNvPr id="6" name="正方形/長方形 5">
            <a:extLst>
              <a:ext uri="{FF2B5EF4-FFF2-40B4-BE49-F238E27FC236}">
                <a16:creationId xmlns:a16="http://schemas.microsoft.com/office/drawing/2014/main" id="{7CC9B65C-49E4-6E2B-59FF-C6871195DB7E}"/>
              </a:ext>
            </a:extLst>
          </p:cNvPr>
          <p:cNvSpPr/>
          <p:nvPr/>
        </p:nvSpPr>
        <p:spPr>
          <a:xfrm>
            <a:off x="-12700" y="1090041"/>
            <a:ext cx="611829" cy="2131687"/>
          </a:xfrm>
          <a:prstGeom prst="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AutoShape 2" descr="ã11æè±ã¤ã©ã¹ãç¡æãã®ç»åæ¤ç´¢çµæ">
            <a:extLst>
              <a:ext uri="{FF2B5EF4-FFF2-40B4-BE49-F238E27FC236}">
                <a16:creationId xmlns:a16="http://schemas.microsoft.com/office/drawing/2014/main" id="{7B4AA47F-A96A-302E-0AE7-B5490B7478AD}"/>
              </a:ext>
            </a:extLst>
          </p:cNvPr>
          <p:cNvSpPr>
            <a:spLocks noChangeAspect="1" noChangeArrowheads="1"/>
          </p:cNvSpPr>
          <p:nvPr/>
        </p:nvSpPr>
        <p:spPr bwMode="auto">
          <a:xfrm>
            <a:off x="155575" y="-243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2" descr="ã11æè±ã¤ã©ã¹ãç¡æãã®ç»åæ¤ç´¢çµæ">
            <a:extLst>
              <a:ext uri="{FF2B5EF4-FFF2-40B4-BE49-F238E27FC236}">
                <a16:creationId xmlns:a16="http://schemas.microsoft.com/office/drawing/2014/main" id="{2B26CEA7-1DE6-FB6A-A672-53D5CF9BF851}"/>
              </a:ext>
            </a:extLst>
          </p:cNvPr>
          <p:cNvSpPr>
            <a:spLocks noChangeAspect="1" noChangeArrowheads="1"/>
          </p:cNvSpPr>
          <p:nvPr/>
        </p:nvSpPr>
        <p:spPr bwMode="auto">
          <a:xfrm>
            <a:off x="155575" y="-24331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a:extLst>
              <a:ext uri="{FF2B5EF4-FFF2-40B4-BE49-F238E27FC236}">
                <a16:creationId xmlns:a16="http://schemas.microsoft.com/office/drawing/2014/main" id="{C4BB14E0-BB29-87E4-C37C-610975FBCC9E}"/>
              </a:ext>
            </a:extLst>
          </p:cNvPr>
          <p:cNvSpPr txBox="1"/>
          <p:nvPr/>
        </p:nvSpPr>
        <p:spPr>
          <a:xfrm>
            <a:off x="230574" y="269704"/>
            <a:ext cx="5559332" cy="6370975"/>
          </a:xfrm>
          <a:prstGeom prst="rect">
            <a:avLst/>
          </a:prstGeom>
          <a:noFill/>
        </p:spPr>
        <p:txBody>
          <a:bodyPr wrap="square" rtlCol="0">
            <a:spAutoFit/>
          </a:bodyPr>
          <a:lstStyle/>
          <a:p>
            <a:pPr algn="just"/>
            <a:r>
              <a:rPr lang="ja-JP" altLang="en-US" sz="1200" b="1" dirty="0">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STEP1.『</a:t>
            </a:r>
            <a:r>
              <a:rPr lang="ja-JP" altLang="en-US" sz="1200" b="1" dirty="0">
                <a:latin typeface="メイリオ" pitchFamily="50" charset="-128"/>
                <a:ea typeface="メイリオ" pitchFamily="50" charset="-128"/>
                <a:cs typeface="メイリオ" pitchFamily="50" charset="-128"/>
              </a:rPr>
              <a:t>組織のミッションやビジョンのメッセージ性の確認</a:t>
            </a:r>
            <a:r>
              <a:rPr lang="en-US" altLang="ja-JP" sz="12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組織としてのミッションやビジョン等のメッセージ性をあらためて確認して、目的を達成するための解決策を確認・共有します。</a:t>
            </a:r>
            <a:endParaRPr lang="en-US" altLang="ja-JP"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STEP2.『</a:t>
            </a:r>
            <a:r>
              <a:rPr lang="ja-JP" altLang="en-US" sz="1200" b="1" dirty="0">
                <a:latin typeface="メイリオ" pitchFamily="50" charset="-128"/>
                <a:ea typeface="メイリオ" pitchFamily="50" charset="-128"/>
                <a:cs typeface="メイリオ" pitchFamily="50" charset="-128"/>
              </a:rPr>
              <a:t>既存寄付者・潜在寄付者の分析</a:t>
            </a:r>
            <a:r>
              <a:rPr lang="en-US" altLang="ja-JP" sz="12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支援者（寄付者）を把握します。ドナー・ピラミッド（寄付者ピラミッド）にあてはめ、図式化して分析すると、より関係性の強い寄付者になってもらうためのアイデアが芽生えてきます。</a:t>
            </a:r>
            <a:endParaRPr lang="en-US" altLang="ja-JP"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STEP3.『</a:t>
            </a:r>
            <a:r>
              <a:rPr lang="ja-JP" altLang="en-US" sz="1200" b="1" dirty="0">
                <a:latin typeface="メイリオ" pitchFamily="50" charset="-128"/>
                <a:ea typeface="メイリオ" pitchFamily="50" charset="-128"/>
                <a:cs typeface="メイリオ" pitchFamily="50" charset="-128"/>
              </a:rPr>
              <a:t>理事・ボランティアの巻き込みの秘訣</a:t>
            </a:r>
            <a:r>
              <a:rPr lang="en-US" altLang="ja-JP" sz="12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理事・ボランティアだけでなく、関係者全てに協力を促します。最初の企画段階から巻き込むことが成功のポイントです。</a:t>
            </a:r>
            <a:endParaRPr lang="en-US" altLang="ja-JP"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STEP4.『</a:t>
            </a:r>
            <a:r>
              <a:rPr lang="ja-JP" altLang="en-US" sz="1200" b="1" dirty="0">
                <a:latin typeface="メイリオ" pitchFamily="50" charset="-128"/>
                <a:ea typeface="メイリオ" pitchFamily="50" charset="-128"/>
                <a:cs typeface="メイリオ" pitchFamily="50" charset="-128"/>
              </a:rPr>
              <a:t>コミュニケーションの方法や内容の選択</a:t>
            </a:r>
            <a:r>
              <a:rPr lang="en-US" altLang="ja-JP" sz="12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支援者の年代など、働きかける対象者の属性に合わせてコミュニケーションの方法や内容を考えます。共感を得るためのメッセージを打ち出すことが大切です。また、</a:t>
            </a:r>
            <a:r>
              <a:rPr lang="en-US" altLang="ja-JP" sz="1200" dirty="0">
                <a:latin typeface="メイリオ" pitchFamily="50" charset="-128"/>
                <a:ea typeface="メイリオ" pitchFamily="50" charset="-128"/>
                <a:cs typeface="メイリオ" pitchFamily="50" charset="-128"/>
              </a:rPr>
              <a:t>SNS</a:t>
            </a:r>
            <a:r>
              <a:rPr lang="ja-JP" altLang="en-US" sz="1200" dirty="0">
                <a:latin typeface="メイリオ" pitchFamily="50" charset="-128"/>
                <a:ea typeface="メイリオ" pitchFamily="50" charset="-128"/>
                <a:cs typeface="メイリオ" pitchFamily="50" charset="-128"/>
              </a:rPr>
              <a:t>の有効活用はもちろん必須ですが、チラシや</a:t>
            </a:r>
            <a:r>
              <a:rPr lang="en-US" altLang="ja-JP" sz="1200" dirty="0">
                <a:latin typeface="メイリオ" pitchFamily="50" charset="-128"/>
                <a:ea typeface="メイリオ" pitchFamily="50" charset="-128"/>
                <a:cs typeface="メイリオ" pitchFamily="50" charset="-128"/>
              </a:rPr>
              <a:t>DM</a:t>
            </a:r>
            <a:r>
              <a:rPr lang="ja-JP" altLang="en-US" sz="1200" dirty="0">
                <a:latin typeface="メイリオ" pitchFamily="50" charset="-128"/>
                <a:ea typeface="メイリオ" pitchFamily="50" charset="-128"/>
                <a:cs typeface="メイリオ" pitchFamily="50" charset="-128"/>
              </a:rPr>
              <a:t>、メール等も重要な手段になります。</a:t>
            </a:r>
            <a:endParaRPr lang="en-US" altLang="ja-JP"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STEP5</a:t>
            </a:r>
            <a:r>
              <a:rPr lang="en-US" altLang="ja-JP" sz="1200" dirty="0">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ファンドレイジング計画の作成</a:t>
            </a:r>
            <a:r>
              <a:rPr lang="en-US" altLang="ja-JP" sz="12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いつまでに、誰が、何をするのかといった目標設定を明確化します。うまくいかなかった場合の見極め時期と対処法について、あらかじめ決めておくことも大切です。</a:t>
            </a:r>
            <a:endParaRPr lang="en-US" altLang="ja-JP"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STEP6.『</a:t>
            </a:r>
            <a:r>
              <a:rPr lang="ja-JP" altLang="en-US" sz="1200" b="1" dirty="0">
                <a:latin typeface="メイリオ" pitchFamily="50" charset="-128"/>
                <a:ea typeface="メイリオ" pitchFamily="50" charset="-128"/>
                <a:cs typeface="メイリオ" pitchFamily="50" charset="-128"/>
              </a:rPr>
              <a:t>ファンドレイジングの実施</a:t>
            </a:r>
            <a:r>
              <a:rPr lang="en-US" altLang="ja-JP" sz="12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実施責任者を必ず明確にします。また、できるだけ多くの人を、</a:t>
            </a:r>
            <a:r>
              <a:rPr lang="en-US" altLang="ja-JP" sz="1200" dirty="0">
                <a:latin typeface="メイリオ" pitchFamily="50" charset="-128"/>
                <a:ea typeface="メイリオ" pitchFamily="50" charset="-128"/>
                <a:cs typeface="メイリオ" pitchFamily="50" charset="-128"/>
              </a:rPr>
              <a:t>STEP</a:t>
            </a:r>
            <a:r>
              <a:rPr lang="ja-JP" altLang="en-US" sz="1200" dirty="0">
                <a:latin typeface="メイリオ" pitchFamily="50" charset="-128"/>
                <a:ea typeface="メイリオ" pitchFamily="50" charset="-128"/>
                <a:cs typeface="メイリオ" pitchFamily="50" charset="-128"/>
              </a:rPr>
              <a:t>１からここまでの段階で巻き込みましょう。関係者に遠慮せずに、寄付等をお願いすることがポイントです。</a:t>
            </a:r>
            <a:endParaRPr lang="en-US" altLang="ja-JP" sz="1200" dirty="0">
              <a:latin typeface="メイリオ" pitchFamily="50" charset="-128"/>
              <a:ea typeface="メイリオ" pitchFamily="50" charset="-128"/>
              <a:cs typeface="メイリオ" pitchFamily="50" charset="-128"/>
            </a:endParaRPr>
          </a:p>
          <a:p>
            <a:pPr algn="just"/>
            <a:r>
              <a:rPr lang="ja-JP" altLang="en-US" sz="1200" b="1" dirty="0">
                <a:latin typeface="メイリオ" pitchFamily="50" charset="-128"/>
                <a:ea typeface="メイリオ" pitchFamily="50" charset="-128"/>
                <a:cs typeface="メイリオ" pitchFamily="50" charset="-128"/>
              </a:rPr>
              <a:t>◆</a:t>
            </a:r>
            <a:r>
              <a:rPr lang="en-US" altLang="ja-JP" sz="1200" b="1" dirty="0">
                <a:latin typeface="メイリオ" pitchFamily="50" charset="-128"/>
                <a:ea typeface="メイリオ" pitchFamily="50" charset="-128"/>
                <a:cs typeface="メイリオ" pitchFamily="50" charset="-128"/>
              </a:rPr>
              <a:t>STEP7.『</a:t>
            </a:r>
            <a:r>
              <a:rPr lang="ja-JP" altLang="en-US" sz="1200" b="1" dirty="0">
                <a:latin typeface="メイリオ" pitchFamily="50" charset="-128"/>
                <a:ea typeface="メイリオ" pitchFamily="50" charset="-128"/>
                <a:cs typeface="メイリオ" pitchFamily="50" charset="-128"/>
              </a:rPr>
              <a:t>感謝・報告・評価</a:t>
            </a:r>
            <a:r>
              <a:rPr lang="en-US" altLang="ja-JP" sz="12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感謝の気持ちをタイムリーに伝えます。最後のステップには、次のファンドレイジングへの足がかりという意味も含まれています。お金をただ集めるだけでなく、託されたお金や想いを大切にすることが重要です。</a:t>
            </a:r>
            <a:endParaRPr lang="en-US" altLang="ja-JP" sz="1200" b="1" dirty="0">
              <a:solidFill>
                <a:srgbClr val="FF0000"/>
              </a:solidFill>
              <a:latin typeface="メイリオ" pitchFamily="50" charset="-128"/>
              <a:ea typeface="メイリオ" pitchFamily="50" charset="-128"/>
              <a:cs typeface="メイリオ" pitchFamily="50" charset="-128"/>
            </a:endParaRPr>
          </a:p>
          <a:p>
            <a:pPr algn="just"/>
            <a:endParaRPr lang="en-US" altLang="ja-JP" sz="1200" b="1" dirty="0">
              <a:latin typeface="メイリオ" pitchFamily="50" charset="-128"/>
              <a:ea typeface="メイリオ" pitchFamily="50" charset="-128"/>
              <a:cs typeface="メイリオ" pitchFamily="50" charset="-128"/>
            </a:endParaRPr>
          </a:p>
          <a:p>
            <a:pPr algn="just"/>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最後に</a:t>
            </a:r>
            <a:r>
              <a:rPr lang="en-US" altLang="ja-JP" sz="1200" b="1" dirty="0">
                <a:latin typeface="メイリオ" pitchFamily="50" charset="-128"/>
                <a:ea typeface="メイリオ" pitchFamily="50" charset="-128"/>
                <a:cs typeface="メイリオ" pitchFamily="50" charset="-128"/>
              </a:rPr>
              <a:t>》</a:t>
            </a:r>
          </a:p>
          <a:p>
            <a:pPr algn="just"/>
            <a:r>
              <a:rPr lang="ja-JP" altLang="en-US" sz="1200" dirty="0">
                <a:latin typeface="メイリオ" pitchFamily="50" charset="-128"/>
                <a:ea typeface="メイリオ" pitchFamily="50" charset="-128"/>
                <a:cs typeface="メイリオ" pitchFamily="50" charset="-128"/>
              </a:rPr>
              <a:t>ファンドレイジングは、団体内の特定の人だけが行うことではありません。</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是非、団体の中で「先導役」になって、多くの人達を巻き込んでいきましょう。「やってみる」ということが大切です。</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さあ、はじめましょう！戦略的ファンドレイジング</a:t>
            </a:r>
            <a:r>
              <a:rPr lang="en-US" altLang="ja-JP" sz="1200" dirty="0">
                <a:latin typeface="メイリオ" pitchFamily="50" charset="-128"/>
                <a:ea typeface="メイリオ" pitchFamily="50" charset="-128"/>
                <a:cs typeface="メイリオ" pitchFamily="50" charset="-128"/>
              </a:rPr>
              <a:t>!!</a:t>
            </a:r>
          </a:p>
        </p:txBody>
      </p:sp>
      <p:pic>
        <p:nvPicPr>
          <p:cNvPr id="10" name="図 9">
            <a:extLst>
              <a:ext uri="{FF2B5EF4-FFF2-40B4-BE49-F238E27FC236}">
                <a16:creationId xmlns:a16="http://schemas.microsoft.com/office/drawing/2014/main" id="{20B9A10A-FD64-A448-EF14-2D19F3C20D91}"/>
              </a:ext>
            </a:extLst>
          </p:cNvPr>
          <p:cNvPicPr>
            <a:picLocks noChangeAspect="1"/>
          </p:cNvPicPr>
          <p:nvPr/>
        </p:nvPicPr>
        <p:blipFill>
          <a:blip r:embed="rId2"/>
          <a:stretch>
            <a:fillRect/>
          </a:stretch>
        </p:blipFill>
        <p:spPr>
          <a:xfrm>
            <a:off x="5765963" y="1942024"/>
            <a:ext cx="1619282" cy="1288919"/>
          </a:xfrm>
          <a:prstGeom prst="rect">
            <a:avLst/>
          </a:prstGeom>
        </p:spPr>
      </p:pic>
      <p:pic>
        <p:nvPicPr>
          <p:cNvPr id="11" name="図 10">
            <a:extLst>
              <a:ext uri="{FF2B5EF4-FFF2-40B4-BE49-F238E27FC236}">
                <a16:creationId xmlns:a16="http://schemas.microsoft.com/office/drawing/2014/main" id="{40A4004F-FE6E-1473-B60F-02CC7F161BD6}"/>
              </a:ext>
            </a:extLst>
          </p:cNvPr>
          <p:cNvPicPr>
            <a:picLocks noChangeAspect="1"/>
          </p:cNvPicPr>
          <p:nvPr/>
        </p:nvPicPr>
        <p:blipFill>
          <a:blip r:embed="rId3"/>
          <a:stretch>
            <a:fillRect/>
          </a:stretch>
        </p:blipFill>
        <p:spPr>
          <a:xfrm>
            <a:off x="5739841" y="220736"/>
            <a:ext cx="1645403" cy="1192527"/>
          </a:xfrm>
          <a:prstGeom prst="rect">
            <a:avLst/>
          </a:prstGeom>
        </p:spPr>
      </p:pic>
      <p:sp>
        <p:nvSpPr>
          <p:cNvPr id="12" name="テキスト ボックス 11">
            <a:extLst>
              <a:ext uri="{FF2B5EF4-FFF2-40B4-BE49-F238E27FC236}">
                <a16:creationId xmlns:a16="http://schemas.microsoft.com/office/drawing/2014/main" id="{9852CA4E-3DB9-2D79-542D-5532B2DC0262}"/>
              </a:ext>
            </a:extLst>
          </p:cNvPr>
          <p:cNvSpPr txBox="1"/>
          <p:nvPr/>
        </p:nvSpPr>
        <p:spPr>
          <a:xfrm>
            <a:off x="5691449" y="1569141"/>
            <a:ext cx="1720753" cy="230832"/>
          </a:xfrm>
          <a:prstGeom prst="rect">
            <a:avLst/>
          </a:prstGeom>
          <a:noFill/>
        </p:spPr>
        <p:txBody>
          <a:bodyPr wrap="square" rtlCol="0">
            <a:spAutoFit/>
          </a:bodyPr>
          <a:lstStyle/>
          <a:p>
            <a:pPr algn="ctr"/>
            <a:r>
              <a:rPr kumimoji="1" lang="en-US" altLang="ja-JP" sz="900" dirty="0">
                <a:latin typeface="メイリオ" panose="020B0604030504040204" pitchFamily="50" charset="-128"/>
                <a:ea typeface="メイリオ" panose="020B0604030504040204" pitchFamily="50" charset="-128"/>
              </a:rPr>
              <a:t>7</a:t>
            </a:r>
            <a:r>
              <a:rPr kumimoji="1" lang="ja-JP" altLang="en-US" sz="900" dirty="0">
                <a:latin typeface="メイリオ" panose="020B0604030504040204" pitchFamily="50" charset="-128"/>
                <a:ea typeface="メイリオ" panose="020B0604030504040204" pitchFamily="50" charset="-128"/>
              </a:rPr>
              <a:t>つのステップ</a:t>
            </a:r>
          </a:p>
        </p:txBody>
      </p:sp>
      <p:sp>
        <p:nvSpPr>
          <p:cNvPr id="13" name="テキスト ボックス 12">
            <a:extLst>
              <a:ext uri="{FF2B5EF4-FFF2-40B4-BE49-F238E27FC236}">
                <a16:creationId xmlns:a16="http://schemas.microsoft.com/office/drawing/2014/main" id="{AAFA271C-8FDE-A0DF-542B-7F89CBEDC3D1}"/>
              </a:ext>
            </a:extLst>
          </p:cNvPr>
          <p:cNvSpPr txBox="1"/>
          <p:nvPr/>
        </p:nvSpPr>
        <p:spPr>
          <a:xfrm>
            <a:off x="5793097" y="3406472"/>
            <a:ext cx="1677085" cy="369332"/>
          </a:xfrm>
          <a:prstGeom prst="rect">
            <a:avLst/>
          </a:prstGeom>
          <a:noFill/>
        </p:spPr>
        <p:txBody>
          <a:bodyPr wrap="square" rtlCol="0">
            <a:spAutoFit/>
          </a:bodyPr>
          <a:lstStyle/>
          <a:p>
            <a:pPr algn="ctr"/>
            <a:r>
              <a:rPr kumimoji="1" lang="ja-JP" altLang="en-US" sz="900" dirty="0">
                <a:latin typeface="メイリオ" panose="020B0604030504040204" pitchFamily="50" charset="-128"/>
                <a:ea typeface="メイリオ" panose="020B0604030504040204" pitchFamily="50" charset="-128"/>
              </a:rPr>
              <a:t>既存寄付者・潜在寄付者の分析</a:t>
            </a:r>
          </a:p>
        </p:txBody>
      </p:sp>
      <p:sp>
        <p:nvSpPr>
          <p:cNvPr id="14" name="正方形/長方形 13">
            <a:extLst>
              <a:ext uri="{FF2B5EF4-FFF2-40B4-BE49-F238E27FC236}">
                <a16:creationId xmlns:a16="http://schemas.microsoft.com/office/drawing/2014/main" id="{32475F01-EAB5-F216-1659-14E01C9A663F}"/>
              </a:ext>
            </a:extLst>
          </p:cNvPr>
          <p:cNvSpPr/>
          <p:nvPr/>
        </p:nvSpPr>
        <p:spPr>
          <a:xfrm>
            <a:off x="327351" y="6819372"/>
            <a:ext cx="7079643" cy="1177447"/>
          </a:xfrm>
          <a:prstGeom prst="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 name="図 14">
            <a:extLst>
              <a:ext uri="{FF2B5EF4-FFF2-40B4-BE49-F238E27FC236}">
                <a16:creationId xmlns:a16="http://schemas.microsoft.com/office/drawing/2014/main" id="{D0E2CFE6-707D-6BA9-20C5-8B6880C1666F}"/>
              </a:ext>
            </a:extLst>
          </p:cNvPr>
          <p:cNvPicPr>
            <a:picLocks noChangeAspect="1"/>
          </p:cNvPicPr>
          <p:nvPr/>
        </p:nvPicPr>
        <p:blipFill rotWithShape="1">
          <a:blip r:embed="rId4"/>
          <a:srcRect l="32222" t="2117" r="36348" b="53863"/>
          <a:stretch/>
        </p:blipFill>
        <p:spPr>
          <a:xfrm>
            <a:off x="5790280" y="3884961"/>
            <a:ext cx="1580668" cy="1660500"/>
          </a:xfrm>
          <a:prstGeom prst="rect">
            <a:avLst/>
          </a:prstGeom>
        </p:spPr>
      </p:pic>
      <p:sp>
        <p:nvSpPr>
          <p:cNvPr id="16" name="四角形: 角を丸くする 11">
            <a:extLst>
              <a:ext uri="{FF2B5EF4-FFF2-40B4-BE49-F238E27FC236}">
                <a16:creationId xmlns:a16="http://schemas.microsoft.com/office/drawing/2014/main" id="{09092337-50B5-E0FA-70D8-BB9D8A8D0ACC}"/>
              </a:ext>
            </a:extLst>
          </p:cNvPr>
          <p:cNvSpPr/>
          <p:nvPr/>
        </p:nvSpPr>
        <p:spPr>
          <a:xfrm>
            <a:off x="1003300" y="9079294"/>
            <a:ext cx="914400" cy="914400"/>
          </a:xfrm>
          <a:prstGeom prst="round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四角形: 角を丸くする 14340">
            <a:extLst>
              <a:ext uri="{FF2B5EF4-FFF2-40B4-BE49-F238E27FC236}">
                <a16:creationId xmlns:a16="http://schemas.microsoft.com/office/drawing/2014/main" id="{1E76F211-3809-4D1B-5CBF-1C68A2F188E7}"/>
              </a:ext>
            </a:extLst>
          </p:cNvPr>
          <p:cNvSpPr/>
          <p:nvPr/>
        </p:nvSpPr>
        <p:spPr>
          <a:xfrm>
            <a:off x="252343" y="6819372"/>
            <a:ext cx="7079643" cy="3663800"/>
          </a:xfrm>
          <a:prstGeom prst="roundRect">
            <a:avLst/>
          </a:prstGeom>
          <a:solidFill>
            <a:srgbClr val="FFCCFF"/>
          </a:solidFill>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四角形: 角を丸くする 47">
            <a:extLst>
              <a:ext uri="{FF2B5EF4-FFF2-40B4-BE49-F238E27FC236}">
                <a16:creationId xmlns:a16="http://schemas.microsoft.com/office/drawing/2014/main" id="{BF7EF977-697A-3665-9430-F164DD6AB880}"/>
              </a:ext>
            </a:extLst>
          </p:cNvPr>
          <p:cNvSpPr/>
          <p:nvPr/>
        </p:nvSpPr>
        <p:spPr>
          <a:xfrm>
            <a:off x="1269023" y="6431969"/>
            <a:ext cx="5462985" cy="552707"/>
          </a:xfrm>
          <a:prstGeom prst="round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9" name="object 201">
            <a:extLst>
              <a:ext uri="{FF2B5EF4-FFF2-40B4-BE49-F238E27FC236}">
                <a16:creationId xmlns:a16="http://schemas.microsoft.com/office/drawing/2014/main" id="{BD3ED4F6-E480-18D2-1D0C-CA017C8731C8}"/>
              </a:ext>
            </a:extLst>
          </p:cNvPr>
          <p:cNvGrpSpPr/>
          <p:nvPr/>
        </p:nvGrpSpPr>
        <p:grpSpPr>
          <a:xfrm rot="21010817">
            <a:off x="130833" y="6678276"/>
            <a:ext cx="1605101" cy="706162"/>
            <a:chOff x="7927149" y="2100833"/>
            <a:chExt cx="2088832" cy="842264"/>
          </a:xfrm>
        </p:grpSpPr>
        <p:sp>
          <p:nvSpPr>
            <p:cNvPr id="20" name="object 202">
              <a:extLst>
                <a:ext uri="{FF2B5EF4-FFF2-40B4-BE49-F238E27FC236}">
                  <a16:creationId xmlns:a16="http://schemas.microsoft.com/office/drawing/2014/main" id="{F263973A-A24F-C3EE-2E65-A8708D577C21}"/>
                </a:ext>
              </a:extLst>
            </p:cNvPr>
            <p:cNvSpPr/>
            <p:nvPr/>
          </p:nvSpPr>
          <p:spPr>
            <a:xfrm>
              <a:off x="7931911" y="2149982"/>
              <a:ext cx="2084070" cy="793115"/>
            </a:xfrm>
            <a:custGeom>
              <a:avLst/>
              <a:gdLst/>
              <a:ahLst/>
              <a:cxnLst/>
              <a:rect l="l" t="t" r="r" b="b"/>
              <a:pathLst>
                <a:path w="2084070" h="793114">
                  <a:moveTo>
                    <a:pt x="1923415" y="14731"/>
                  </a:moveTo>
                  <a:lnTo>
                    <a:pt x="1930781" y="71247"/>
                  </a:lnTo>
                  <a:lnTo>
                    <a:pt x="49149" y="316102"/>
                  </a:lnTo>
                  <a:lnTo>
                    <a:pt x="27717" y="323423"/>
                  </a:lnTo>
                  <a:lnTo>
                    <a:pt x="11334" y="337899"/>
                  </a:lnTo>
                  <a:lnTo>
                    <a:pt x="1571" y="357447"/>
                  </a:lnTo>
                  <a:lnTo>
                    <a:pt x="0" y="379983"/>
                  </a:lnTo>
                  <a:lnTo>
                    <a:pt x="47371" y="743457"/>
                  </a:lnTo>
                  <a:lnTo>
                    <a:pt x="54671" y="764835"/>
                  </a:lnTo>
                  <a:lnTo>
                    <a:pt x="69103" y="781224"/>
                  </a:lnTo>
                  <a:lnTo>
                    <a:pt x="88608" y="791017"/>
                  </a:lnTo>
                  <a:lnTo>
                    <a:pt x="111125" y="792606"/>
                  </a:lnTo>
                  <a:lnTo>
                    <a:pt x="132556" y="785286"/>
                  </a:lnTo>
                  <a:lnTo>
                    <a:pt x="148939" y="770810"/>
                  </a:lnTo>
                  <a:lnTo>
                    <a:pt x="158702" y="751262"/>
                  </a:lnTo>
                  <a:lnTo>
                    <a:pt x="160274" y="728726"/>
                  </a:lnTo>
                  <a:lnTo>
                    <a:pt x="153035" y="672210"/>
                  </a:lnTo>
                  <a:lnTo>
                    <a:pt x="2019909" y="429132"/>
                  </a:lnTo>
                  <a:lnTo>
                    <a:pt x="63881" y="429132"/>
                  </a:lnTo>
                  <a:lnTo>
                    <a:pt x="56515" y="372618"/>
                  </a:lnTo>
                  <a:lnTo>
                    <a:pt x="57310" y="361332"/>
                  </a:lnTo>
                  <a:lnTo>
                    <a:pt x="62214" y="351583"/>
                  </a:lnTo>
                  <a:lnTo>
                    <a:pt x="70427" y="344382"/>
                  </a:lnTo>
                  <a:lnTo>
                    <a:pt x="81153" y="340741"/>
                  </a:lnTo>
                  <a:lnTo>
                    <a:pt x="2080749" y="340741"/>
                  </a:lnTo>
                  <a:lnTo>
                    <a:pt x="2044751" y="63880"/>
                  </a:lnTo>
                  <a:lnTo>
                    <a:pt x="1987296" y="63880"/>
                  </a:lnTo>
                  <a:lnTo>
                    <a:pt x="1984084" y="39243"/>
                  </a:lnTo>
                  <a:lnTo>
                    <a:pt x="1955419" y="39243"/>
                  </a:lnTo>
                  <a:lnTo>
                    <a:pt x="1944114" y="38467"/>
                  </a:lnTo>
                  <a:lnTo>
                    <a:pt x="1934321" y="33607"/>
                  </a:lnTo>
                  <a:lnTo>
                    <a:pt x="1927076" y="25437"/>
                  </a:lnTo>
                  <a:lnTo>
                    <a:pt x="1923415" y="14731"/>
                  </a:lnTo>
                  <a:close/>
                </a:path>
                <a:path w="2084070" h="793114">
                  <a:moveTo>
                    <a:pt x="2080749" y="340741"/>
                  </a:moveTo>
                  <a:lnTo>
                    <a:pt x="81153" y="340741"/>
                  </a:lnTo>
                  <a:lnTo>
                    <a:pt x="92384" y="341534"/>
                  </a:lnTo>
                  <a:lnTo>
                    <a:pt x="102139" y="346424"/>
                  </a:lnTo>
                  <a:lnTo>
                    <a:pt x="109370" y="354599"/>
                  </a:lnTo>
                  <a:lnTo>
                    <a:pt x="113030" y="365251"/>
                  </a:lnTo>
                  <a:lnTo>
                    <a:pt x="111458" y="387842"/>
                  </a:lnTo>
                  <a:lnTo>
                    <a:pt x="101695" y="407384"/>
                  </a:lnTo>
                  <a:lnTo>
                    <a:pt x="85312" y="421830"/>
                  </a:lnTo>
                  <a:lnTo>
                    <a:pt x="63881" y="429132"/>
                  </a:lnTo>
                  <a:lnTo>
                    <a:pt x="2019909" y="429132"/>
                  </a:lnTo>
                  <a:lnTo>
                    <a:pt x="2072354" y="405479"/>
                  </a:lnTo>
                  <a:lnTo>
                    <a:pt x="2083689" y="363347"/>
                  </a:lnTo>
                  <a:lnTo>
                    <a:pt x="2080749" y="340741"/>
                  </a:lnTo>
                  <a:close/>
                </a:path>
                <a:path w="2084070" h="793114">
                  <a:moveTo>
                    <a:pt x="2036445" y="0"/>
                  </a:moveTo>
                  <a:lnTo>
                    <a:pt x="2034873" y="22590"/>
                  </a:lnTo>
                  <a:lnTo>
                    <a:pt x="2025110" y="42132"/>
                  </a:lnTo>
                  <a:lnTo>
                    <a:pt x="2008727" y="56578"/>
                  </a:lnTo>
                  <a:lnTo>
                    <a:pt x="1987296" y="63880"/>
                  </a:lnTo>
                  <a:lnTo>
                    <a:pt x="2044751" y="63880"/>
                  </a:lnTo>
                  <a:lnTo>
                    <a:pt x="2036445" y="0"/>
                  </a:lnTo>
                  <a:close/>
                </a:path>
                <a:path w="2084070" h="793114">
                  <a:moveTo>
                    <a:pt x="1979930" y="7366"/>
                  </a:moveTo>
                  <a:lnTo>
                    <a:pt x="1979136" y="18651"/>
                  </a:lnTo>
                  <a:lnTo>
                    <a:pt x="1974246" y="28400"/>
                  </a:lnTo>
                  <a:lnTo>
                    <a:pt x="1966071" y="35601"/>
                  </a:lnTo>
                  <a:lnTo>
                    <a:pt x="1955419" y="39243"/>
                  </a:lnTo>
                  <a:lnTo>
                    <a:pt x="1984084" y="39243"/>
                  </a:lnTo>
                  <a:lnTo>
                    <a:pt x="1979930" y="7366"/>
                  </a:lnTo>
                  <a:close/>
                </a:path>
              </a:pathLst>
            </a:custGeom>
            <a:solidFill>
              <a:srgbClr val="FFFF66"/>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sp>
          <p:nvSpPr>
            <p:cNvPr id="21" name="object 203">
              <a:extLst>
                <a:ext uri="{FF2B5EF4-FFF2-40B4-BE49-F238E27FC236}">
                  <a16:creationId xmlns:a16="http://schemas.microsoft.com/office/drawing/2014/main" id="{CDCA7B60-764B-A64C-0091-7B327CD68991}"/>
                </a:ext>
              </a:extLst>
            </p:cNvPr>
            <p:cNvSpPr/>
            <p:nvPr/>
          </p:nvSpPr>
          <p:spPr>
            <a:xfrm>
              <a:off x="7988426" y="2100833"/>
              <a:ext cx="1979930" cy="478790"/>
            </a:xfrm>
            <a:custGeom>
              <a:avLst/>
              <a:gdLst/>
              <a:ahLst/>
              <a:cxnLst/>
              <a:rect l="l" t="t" r="r" b="b"/>
              <a:pathLst>
                <a:path w="1979929" h="478789">
                  <a:moveTo>
                    <a:pt x="24638" y="389890"/>
                  </a:moveTo>
                  <a:lnTo>
                    <a:pt x="13912" y="393531"/>
                  </a:lnTo>
                  <a:lnTo>
                    <a:pt x="5699" y="400732"/>
                  </a:lnTo>
                  <a:lnTo>
                    <a:pt x="795" y="410481"/>
                  </a:lnTo>
                  <a:lnTo>
                    <a:pt x="0" y="421767"/>
                  </a:lnTo>
                  <a:lnTo>
                    <a:pt x="7366" y="478281"/>
                  </a:lnTo>
                  <a:lnTo>
                    <a:pt x="28797" y="470979"/>
                  </a:lnTo>
                  <a:lnTo>
                    <a:pt x="45180" y="456533"/>
                  </a:lnTo>
                  <a:lnTo>
                    <a:pt x="54943" y="436991"/>
                  </a:lnTo>
                  <a:lnTo>
                    <a:pt x="56515" y="414400"/>
                  </a:lnTo>
                  <a:lnTo>
                    <a:pt x="52855" y="403748"/>
                  </a:lnTo>
                  <a:lnTo>
                    <a:pt x="45624" y="395573"/>
                  </a:lnTo>
                  <a:lnTo>
                    <a:pt x="35869" y="390683"/>
                  </a:lnTo>
                  <a:lnTo>
                    <a:pt x="24638" y="389890"/>
                  </a:lnTo>
                  <a:close/>
                </a:path>
                <a:path w="1979929" h="478789">
                  <a:moveTo>
                    <a:pt x="1979417" y="56515"/>
                  </a:moveTo>
                  <a:lnTo>
                    <a:pt x="1923415" y="56515"/>
                  </a:lnTo>
                  <a:lnTo>
                    <a:pt x="1930780" y="113029"/>
                  </a:lnTo>
                  <a:lnTo>
                    <a:pt x="1952212" y="105727"/>
                  </a:lnTo>
                  <a:lnTo>
                    <a:pt x="1968595" y="91281"/>
                  </a:lnTo>
                  <a:lnTo>
                    <a:pt x="1978358" y="71739"/>
                  </a:lnTo>
                  <a:lnTo>
                    <a:pt x="1979417" y="56515"/>
                  </a:lnTo>
                  <a:close/>
                </a:path>
                <a:path w="1979929" h="478789">
                  <a:moveTo>
                    <a:pt x="1916049" y="0"/>
                  </a:moveTo>
                  <a:lnTo>
                    <a:pt x="1894617" y="7302"/>
                  </a:lnTo>
                  <a:lnTo>
                    <a:pt x="1878234" y="21748"/>
                  </a:lnTo>
                  <a:lnTo>
                    <a:pt x="1868471" y="41290"/>
                  </a:lnTo>
                  <a:lnTo>
                    <a:pt x="1866900" y="63880"/>
                  </a:lnTo>
                  <a:lnTo>
                    <a:pt x="1870561" y="74586"/>
                  </a:lnTo>
                  <a:lnTo>
                    <a:pt x="1877806" y="82756"/>
                  </a:lnTo>
                  <a:lnTo>
                    <a:pt x="1887599" y="87616"/>
                  </a:lnTo>
                  <a:lnTo>
                    <a:pt x="1898903" y="88392"/>
                  </a:lnTo>
                  <a:lnTo>
                    <a:pt x="1909556" y="84750"/>
                  </a:lnTo>
                  <a:lnTo>
                    <a:pt x="1917731" y="77549"/>
                  </a:lnTo>
                  <a:lnTo>
                    <a:pt x="1922621" y="67800"/>
                  </a:lnTo>
                  <a:lnTo>
                    <a:pt x="1923415" y="56515"/>
                  </a:lnTo>
                  <a:lnTo>
                    <a:pt x="1979417" y="56515"/>
                  </a:lnTo>
                  <a:lnTo>
                    <a:pt x="1979929" y="49149"/>
                  </a:lnTo>
                  <a:lnTo>
                    <a:pt x="1972627" y="27717"/>
                  </a:lnTo>
                  <a:lnTo>
                    <a:pt x="1958181" y="11334"/>
                  </a:lnTo>
                  <a:lnTo>
                    <a:pt x="1938639" y="1571"/>
                  </a:lnTo>
                  <a:lnTo>
                    <a:pt x="1916049" y="0"/>
                  </a:lnTo>
                  <a:close/>
                </a:path>
              </a:pathLst>
            </a:custGeom>
            <a:solidFill>
              <a:srgbClr val="CDCD52"/>
            </a:solidFill>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sp>
          <p:nvSpPr>
            <p:cNvPr id="22" name="object 204">
              <a:extLst>
                <a:ext uri="{FF2B5EF4-FFF2-40B4-BE49-F238E27FC236}">
                  <a16:creationId xmlns:a16="http://schemas.microsoft.com/office/drawing/2014/main" id="{53B458BB-DF22-C5C2-3405-7CCB1B9E9331}"/>
                </a:ext>
              </a:extLst>
            </p:cNvPr>
            <p:cNvSpPr/>
            <p:nvPr/>
          </p:nvSpPr>
          <p:spPr>
            <a:xfrm>
              <a:off x="7931911" y="2100833"/>
              <a:ext cx="2084070" cy="842010"/>
            </a:xfrm>
            <a:custGeom>
              <a:avLst/>
              <a:gdLst/>
              <a:ahLst/>
              <a:cxnLst/>
              <a:rect l="l" t="t" r="r" b="b"/>
              <a:pathLst>
                <a:path w="2084070" h="842010">
                  <a:moveTo>
                    <a:pt x="0" y="429132"/>
                  </a:moveTo>
                  <a:lnTo>
                    <a:pt x="11334" y="387048"/>
                  </a:lnTo>
                  <a:lnTo>
                    <a:pt x="49149" y="365251"/>
                  </a:lnTo>
                  <a:lnTo>
                    <a:pt x="1930781" y="120396"/>
                  </a:lnTo>
                  <a:lnTo>
                    <a:pt x="1923415" y="63880"/>
                  </a:lnTo>
                  <a:lnTo>
                    <a:pt x="1924986" y="41290"/>
                  </a:lnTo>
                  <a:lnTo>
                    <a:pt x="1934749" y="21748"/>
                  </a:lnTo>
                  <a:lnTo>
                    <a:pt x="1951132" y="7302"/>
                  </a:lnTo>
                  <a:lnTo>
                    <a:pt x="1972564" y="0"/>
                  </a:lnTo>
                  <a:lnTo>
                    <a:pt x="1995154" y="1571"/>
                  </a:lnTo>
                  <a:lnTo>
                    <a:pt x="2014696" y="11334"/>
                  </a:lnTo>
                  <a:lnTo>
                    <a:pt x="2029142" y="27717"/>
                  </a:lnTo>
                  <a:lnTo>
                    <a:pt x="2036445" y="49149"/>
                  </a:lnTo>
                  <a:lnTo>
                    <a:pt x="2083689" y="412496"/>
                  </a:lnTo>
                  <a:lnTo>
                    <a:pt x="2082117" y="435086"/>
                  </a:lnTo>
                  <a:lnTo>
                    <a:pt x="2072354" y="454628"/>
                  </a:lnTo>
                  <a:lnTo>
                    <a:pt x="2055971" y="469074"/>
                  </a:lnTo>
                  <a:lnTo>
                    <a:pt x="2034540" y="476376"/>
                  </a:lnTo>
                  <a:lnTo>
                    <a:pt x="153035" y="721359"/>
                  </a:lnTo>
                  <a:lnTo>
                    <a:pt x="160274" y="777875"/>
                  </a:lnTo>
                  <a:lnTo>
                    <a:pt x="158704" y="800411"/>
                  </a:lnTo>
                  <a:lnTo>
                    <a:pt x="148955" y="819959"/>
                  </a:lnTo>
                  <a:lnTo>
                    <a:pt x="132609" y="834435"/>
                  </a:lnTo>
                  <a:lnTo>
                    <a:pt x="111252" y="841755"/>
                  </a:lnTo>
                  <a:lnTo>
                    <a:pt x="88661" y="840166"/>
                  </a:lnTo>
                  <a:lnTo>
                    <a:pt x="69119" y="830373"/>
                  </a:lnTo>
                  <a:lnTo>
                    <a:pt x="54673" y="813984"/>
                  </a:lnTo>
                  <a:lnTo>
                    <a:pt x="47371" y="792606"/>
                  </a:lnTo>
                  <a:lnTo>
                    <a:pt x="0" y="429132"/>
                  </a:lnTo>
                  <a:close/>
                </a:path>
              </a:pathLst>
            </a:custGeom>
            <a:ln w="9525">
              <a:solidFill>
                <a:srgbClr val="CC66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pic>
          <p:nvPicPr>
            <p:cNvPr id="23" name="object 205">
              <a:extLst>
                <a:ext uri="{FF2B5EF4-FFF2-40B4-BE49-F238E27FC236}">
                  <a16:creationId xmlns:a16="http://schemas.microsoft.com/office/drawing/2014/main" id="{DD18D403-9714-33F1-A074-5750CE82C9B2}"/>
                </a:ext>
              </a:extLst>
            </p:cNvPr>
            <p:cNvPicPr/>
            <p:nvPr/>
          </p:nvPicPr>
          <p:blipFill>
            <a:blip r:embed="rId5" cstate="print"/>
            <a:stretch>
              <a:fillRect/>
            </a:stretch>
          </p:blipFill>
          <p:spPr>
            <a:xfrm>
              <a:off x="9850564" y="2145220"/>
              <a:ext cx="122554" cy="80772"/>
            </a:xfrm>
            <a:prstGeom prst="rect">
              <a:avLst/>
            </a:prstGeom>
          </p:spPr>
        </p:pic>
        <p:pic>
          <p:nvPicPr>
            <p:cNvPr id="24" name="object 206">
              <a:extLst>
                <a:ext uri="{FF2B5EF4-FFF2-40B4-BE49-F238E27FC236}">
                  <a16:creationId xmlns:a16="http://schemas.microsoft.com/office/drawing/2014/main" id="{6484CCE5-1C44-E2E9-2C00-A1A7CFCF89B3}"/>
                </a:ext>
              </a:extLst>
            </p:cNvPr>
            <p:cNvPicPr/>
            <p:nvPr/>
          </p:nvPicPr>
          <p:blipFill>
            <a:blip r:embed="rId6" cstate="print"/>
            <a:stretch>
              <a:fillRect/>
            </a:stretch>
          </p:blipFill>
          <p:spPr>
            <a:xfrm>
              <a:off x="7927149" y="2485961"/>
              <a:ext cx="122555" cy="97916"/>
            </a:xfrm>
            <a:prstGeom prst="rect">
              <a:avLst/>
            </a:prstGeom>
          </p:spPr>
        </p:pic>
        <p:sp>
          <p:nvSpPr>
            <p:cNvPr id="25" name="object 207">
              <a:extLst>
                <a:ext uri="{FF2B5EF4-FFF2-40B4-BE49-F238E27FC236}">
                  <a16:creationId xmlns:a16="http://schemas.microsoft.com/office/drawing/2014/main" id="{0E5B5ECC-CBFA-E500-DB86-6749AD974210}"/>
                </a:ext>
              </a:extLst>
            </p:cNvPr>
            <p:cNvSpPr/>
            <p:nvPr/>
          </p:nvSpPr>
          <p:spPr>
            <a:xfrm>
              <a:off x="8044941" y="2515234"/>
              <a:ext cx="40005" cy="307340"/>
            </a:xfrm>
            <a:custGeom>
              <a:avLst/>
              <a:gdLst/>
              <a:ahLst/>
              <a:cxnLst/>
              <a:rect l="l" t="t" r="r" b="b"/>
              <a:pathLst>
                <a:path w="40004" h="307339">
                  <a:moveTo>
                    <a:pt x="0" y="0"/>
                  </a:moveTo>
                  <a:lnTo>
                    <a:pt x="40004" y="306958"/>
                  </a:lnTo>
                </a:path>
              </a:pathLst>
            </a:custGeom>
            <a:ln w="9524">
              <a:solidFill>
                <a:srgbClr val="CC66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a:p>
          </p:txBody>
        </p:sp>
      </p:grpSp>
      <p:sp>
        <p:nvSpPr>
          <p:cNvPr id="26" name="テキスト ボックス 25">
            <a:extLst>
              <a:ext uri="{FF2B5EF4-FFF2-40B4-BE49-F238E27FC236}">
                <a16:creationId xmlns:a16="http://schemas.microsoft.com/office/drawing/2014/main" id="{63A83710-E694-C7A5-346F-EAAFEC3038CD}"/>
              </a:ext>
            </a:extLst>
          </p:cNvPr>
          <p:cNvSpPr txBox="1"/>
          <p:nvPr/>
        </p:nvSpPr>
        <p:spPr>
          <a:xfrm rot="20587797">
            <a:off x="192755" y="6838131"/>
            <a:ext cx="1656928" cy="307777"/>
          </a:xfrm>
          <a:prstGeom prst="rect">
            <a:avLst/>
          </a:prstGeom>
          <a:noFill/>
        </p:spPr>
        <p:txBody>
          <a:bodyPr wrap="square" rtlCol="0">
            <a:spAutoFit/>
          </a:bodyPr>
          <a:lstStyle/>
          <a:p>
            <a:r>
              <a:rPr kumimoji="1" lang="ja-JP" altLang="en-US" sz="1400" b="1" dirty="0">
                <a:solidFill>
                  <a:srgbClr val="FF0000"/>
                </a:solidFill>
              </a:rPr>
              <a:t>参加団体募集中！</a:t>
            </a:r>
          </a:p>
        </p:txBody>
      </p:sp>
      <p:sp>
        <p:nvSpPr>
          <p:cNvPr id="27" name="テキスト ボックス 26">
            <a:extLst>
              <a:ext uri="{FF2B5EF4-FFF2-40B4-BE49-F238E27FC236}">
                <a16:creationId xmlns:a16="http://schemas.microsoft.com/office/drawing/2014/main" id="{3275C057-554B-B623-635F-371268F7950A}"/>
              </a:ext>
            </a:extLst>
          </p:cNvPr>
          <p:cNvSpPr txBox="1"/>
          <p:nvPr/>
        </p:nvSpPr>
        <p:spPr>
          <a:xfrm>
            <a:off x="525441" y="6678682"/>
            <a:ext cx="6410005" cy="305994"/>
          </a:xfrm>
          <a:prstGeom prst="rect">
            <a:avLst/>
          </a:prstGeom>
          <a:noFill/>
          <a:ln>
            <a:noFill/>
            <a:prstDash val="sysDash"/>
          </a:ln>
        </p:spPr>
        <p:txBody>
          <a:bodyPr wrap="square">
            <a:noAutofit/>
          </a:bodyPr>
          <a:lstStyle/>
          <a:p>
            <a:pPr>
              <a:spcBef>
                <a:spcPts val="600"/>
              </a:spcBef>
            </a:pPr>
            <a:r>
              <a:rPr lang="ja-JP" altLang="en-US" sz="1600" b="1" dirty="0">
                <a:latin typeface="メイリオ" panose="020B0604030504040204" pitchFamily="50" charset="-128"/>
                <a:ea typeface="メイリオ" panose="020B0604030504040204" pitchFamily="50" charset="-128"/>
              </a:rPr>
              <a:t>　　　　　　　   </a:t>
            </a:r>
            <a:r>
              <a:rPr lang="en-US" altLang="zh-TW" sz="1200" b="1" dirty="0">
                <a:solidFill>
                  <a:schemeClr val="bg1"/>
                </a:solidFill>
                <a:latin typeface="メイリオ" panose="020B0604030504040204" pitchFamily="50" charset="-128"/>
                <a:ea typeface="メイリオ" panose="020B0604030504040204" pitchFamily="50" charset="-128"/>
              </a:rPr>
              <a:t>《</a:t>
            </a:r>
            <a:r>
              <a:rPr lang="zh-TW" altLang="en-US" sz="1200" b="1" dirty="0">
                <a:solidFill>
                  <a:schemeClr val="bg1"/>
                </a:solidFill>
                <a:latin typeface="メイリオ" panose="020B0604030504040204" pitchFamily="50" charset="-128"/>
                <a:ea typeface="メイリオ" panose="020B0604030504040204" pitchFamily="50" charset="-128"/>
              </a:rPr>
              <a:t>期間：</a:t>
            </a:r>
            <a:r>
              <a:rPr lang="en-US" altLang="zh-TW" sz="1200" b="1" dirty="0">
                <a:solidFill>
                  <a:schemeClr val="bg1"/>
                </a:solidFill>
                <a:latin typeface="メイリオ" panose="020B0604030504040204" pitchFamily="50" charset="-128"/>
                <a:ea typeface="メイリオ" panose="020B0604030504040204" pitchFamily="50" charset="-128"/>
              </a:rPr>
              <a:t>2023</a:t>
            </a:r>
            <a:r>
              <a:rPr lang="zh-TW" altLang="en-US" sz="1200" b="1" dirty="0">
                <a:solidFill>
                  <a:schemeClr val="bg1"/>
                </a:solidFill>
                <a:latin typeface="メイリオ" panose="020B0604030504040204" pitchFamily="50" charset="-128"/>
                <a:ea typeface="メイリオ" panose="020B0604030504040204" pitchFamily="50" charset="-128"/>
              </a:rPr>
              <a:t>年</a:t>
            </a:r>
            <a:r>
              <a:rPr lang="en-US" altLang="zh-TW" sz="1200" b="1" dirty="0">
                <a:solidFill>
                  <a:schemeClr val="bg1"/>
                </a:solidFill>
                <a:latin typeface="メイリオ" panose="020B0604030504040204" pitchFamily="50" charset="-128"/>
                <a:ea typeface="メイリオ" panose="020B0604030504040204" pitchFamily="50" charset="-128"/>
              </a:rPr>
              <a:t>6</a:t>
            </a:r>
            <a:r>
              <a:rPr lang="zh-TW" altLang="en-US" sz="1200" b="1" dirty="0">
                <a:solidFill>
                  <a:schemeClr val="bg1"/>
                </a:solidFill>
                <a:latin typeface="メイリオ" panose="020B0604030504040204" pitchFamily="50" charset="-128"/>
                <a:ea typeface="メイリオ" panose="020B0604030504040204" pitchFamily="50" charset="-128"/>
              </a:rPr>
              <a:t>月</a:t>
            </a:r>
            <a:r>
              <a:rPr lang="en-US" altLang="zh-TW" sz="1200" b="1" dirty="0">
                <a:solidFill>
                  <a:schemeClr val="bg1"/>
                </a:solidFill>
                <a:latin typeface="メイリオ" panose="020B0604030504040204" pitchFamily="50" charset="-128"/>
                <a:ea typeface="メイリオ" panose="020B0604030504040204" pitchFamily="50" charset="-128"/>
              </a:rPr>
              <a:t>30</a:t>
            </a:r>
            <a:r>
              <a:rPr lang="zh-TW" altLang="en-US" sz="1200" b="1" dirty="0">
                <a:solidFill>
                  <a:schemeClr val="bg1"/>
                </a:solidFill>
                <a:latin typeface="メイリオ" panose="020B0604030504040204" pitchFamily="50" charset="-128"/>
                <a:ea typeface="メイリオ" panose="020B0604030504040204" pitchFamily="50" charset="-128"/>
              </a:rPr>
              <a:t>日</a:t>
            </a:r>
            <a:r>
              <a:rPr lang="en-US" altLang="zh-TW"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金</a:t>
            </a:r>
            <a:r>
              <a:rPr lang="en-US" altLang="ja-JP" sz="1200" b="1" dirty="0">
                <a:solidFill>
                  <a:schemeClr val="bg1"/>
                </a:solidFill>
                <a:latin typeface="メイリオ" panose="020B0604030504040204" pitchFamily="50" charset="-128"/>
                <a:ea typeface="メイリオ" panose="020B0604030504040204" pitchFamily="50" charset="-128"/>
              </a:rPr>
              <a:t>)</a:t>
            </a:r>
            <a:r>
              <a:rPr lang="zh-TW" altLang="en-US" sz="1200" b="1" dirty="0">
                <a:solidFill>
                  <a:schemeClr val="bg1"/>
                </a:solidFill>
                <a:latin typeface="メイリオ" panose="020B0604030504040204" pitchFamily="50" charset="-128"/>
                <a:ea typeface="メイリオ" panose="020B0604030504040204" pitchFamily="50" charset="-128"/>
              </a:rPr>
              <a:t>～</a:t>
            </a:r>
            <a:r>
              <a:rPr lang="en-US" altLang="zh-TW" sz="1200" b="1" dirty="0">
                <a:solidFill>
                  <a:schemeClr val="bg1"/>
                </a:solidFill>
                <a:latin typeface="メイリオ" panose="020B0604030504040204" pitchFamily="50" charset="-128"/>
                <a:ea typeface="メイリオ" panose="020B0604030504040204" pitchFamily="50" charset="-128"/>
              </a:rPr>
              <a:t>2024</a:t>
            </a:r>
            <a:r>
              <a:rPr lang="zh-TW" altLang="en-US" sz="1200" b="1" dirty="0">
                <a:solidFill>
                  <a:schemeClr val="bg1"/>
                </a:solidFill>
                <a:latin typeface="メイリオ" panose="020B0604030504040204" pitchFamily="50" charset="-128"/>
                <a:ea typeface="メイリオ" panose="020B0604030504040204" pitchFamily="50" charset="-128"/>
              </a:rPr>
              <a:t>年</a:t>
            </a:r>
            <a:r>
              <a:rPr lang="en-US" altLang="zh-TW" sz="1200" b="1" dirty="0">
                <a:solidFill>
                  <a:schemeClr val="bg1"/>
                </a:solidFill>
                <a:latin typeface="メイリオ" panose="020B0604030504040204" pitchFamily="50" charset="-128"/>
                <a:ea typeface="メイリオ" panose="020B0604030504040204" pitchFamily="50" charset="-128"/>
              </a:rPr>
              <a:t>3</a:t>
            </a:r>
            <a:r>
              <a:rPr lang="zh-TW" altLang="en-US" sz="1200" b="1" dirty="0">
                <a:solidFill>
                  <a:schemeClr val="bg1"/>
                </a:solidFill>
                <a:latin typeface="メイリオ" panose="020B0604030504040204" pitchFamily="50" charset="-128"/>
                <a:ea typeface="メイリオ" panose="020B0604030504040204" pitchFamily="50" charset="-128"/>
              </a:rPr>
              <a:t>月</a:t>
            </a:r>
            <a:r>
              <a:rPr lang="en-US" altLang="zh-TW" sz="1200" b="1" dirty="0">
                <a:solidFill>
                  <a:schemeClr val="bg1"/>
                </a:solidFill>
                <a:latin typeface="メイリオ" panose="020B0604030504040204" pitchFamily="50" charset="-128"/>
                <a:ea typeface="メイリオ" panose="020B0604030504040204" pitchFamily="50" charset="-128"/>
              </a:rPr>
              <a:t>9</a:t>
            </a:r>
            <a:r>
              <a:rPr lang="zh-TW" altLang="en-US" sz="1200" b="1" dirty="0">
                <a:solidFill>
                  <a:schemeClr val="bg1"/>
                </a:solidFill>
                <a:latin typeface="メイリオ" panose="020B0604030504040204" pitchFamily="50" charset="-128"/>
                <a:ea typeface="メイリオ" panose="020B0604030504040204" pitchFamily="50" charset="-128"/>
              </a:rPr>
              <a:t>日</a:t>
            </a:r>
            <a:r>
              <a:rPr lang="en-US" altLang="zh-TW"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土</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　　</a:t>
            </a:r>
            <a:r>
              <a:rPr lang="en-US" altLang="ja-JP" sz="1200" b="1" dirty="0">
                <a:solidFill>
                  <a:schemeClr val="bg1"/>
                </a:solidFill>
                <a:latin typeface="メイリオ" panose="020B0604030504040204" pitchFamily="50" charset="-128"/>
                <a:ea typeface="メイリオ" panose="020B0604030504040204" pitchFamily="50" charset="-128"/>
              </a:rPr>
              <a:t> </a:t>
            </a:r>
            <a:r>
              <a:rPr lang="ja-JP" altLang="en-US" sz="1200" b="1" dirty="0">
                <a:solidFill>
                  <a:schemeClr val="bg1"/>
                </a:solidFill>
                <a:latin typeface="メイリオ" panose="020B0604030504040204" pitchFamily="50" charset="-128"/>
                <a:ea typeface="メイリオ" panose="020B0604030504040204" pitchFamily="50" charset="-128"/>
              </a:rPr>
              <a:t>　</a:t>
            </a:r>
            <a:endParaRPr lang="en-US" altLang="ja-JP" sz="1200" b="1" dirty="0">
              <a:solidFill>
                <a:schemeClr val="bg1"/>
              </a:solidFill>
              <a:latin typeface="メイリオ" panose="020B0604030504040204" pitchFamily="50" charset="-128"/>
              <a:ea typeface="メイリオ" panose="020B0604030504040204" pitchFamily="50" charset="-128"/>
            </a:endParaRPr>
          </a:p>
          <a:p>
            <a:pPr>
              <a:spcBef>
                <a:spcPts val="600"/>
              </a:spcBef>
            </a:pPr>
            <a:r>
              <a:rPr lang="ja-JP" altLang="en-US" sz="1200" b="1"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spcBef>
                <a:spcPts val="600"/>
              </a:spcBef>
            </a:pPr>
            <a:endParaRPr lang="en-US" altLang="ja-JP" sz="1200" b="1"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r>
              <a:rPr lang="en-US" altLang="ja-JP" sz="1200" dirty="0">
                <a:latin typeface="メイリオ" panose="020B0604030504040204" pitchFamily="50" charset="-128"/>
                <a:ea typeface="メイリオ" panose="020B0604030504040204" pitchFamily="50" charset="-128"/>
              </a:rPr>
              <a:t>                   </a:t>
            </a: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ja-JP" altLang="en-US" sz="12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7FA8FE6E-74B2-6993-CFB3-6CF3465FD3DF}"/>
              </a:ext>
            </a:extLst>
          </p:cNvPr>
          <p:cNvSpPr txBox="1"/>
          <p:nvPr/>
        </p:nvSpPr>
        <p:spPr>
          <a:xfrm rot="174743">
            <a:off x="5057397" y="8144249"/>
            <a:ext cx="2410093" cy="253916"/>
          </a:xfrm>
          <a:prstGeom prst="rect">
            <a:avLst/>
          </a:prstGeom>
          <a:noFill/>
        </p:spPr>
        <p:txBody>
          <a:bodyPr wrap="square" rtlCol="0">
            <a:spAutoFit/>
          </a:bodyPr>
          <a:lstStyle/>
          <a:p>
            <a:r>
              <a:rPr lang="ja-JP" altLang="en-US" sz="1050" b="1" dirty="0">
                <a:solidFill>
                  <a:srgbClr val="FF0000"/>
                </a:solidFill>
              </a:rPr>
              <a:t>プロジェクト詳細はこちら</a:t>
            </a:r>
            <a:r>
              <a:rPr kumimoji="1" lang="ja-JP" altLang="en-US" sz="1050" b="1" dirty="0">
                <a:solidFill>
                  <a:srgbClr val="FF0000"/>
                </a:solidFill>
              </a:rPr>
              <a:t>！</a:t>
            </a:r>
          </a:p>
        </p:txBody>
      </p:sp>
      <p:pic>
        <p:nvPicPr>
          <p:cNvPr id="29" name="図 28">
            <a:extLst>
              <a:ext uri="{FF2B5EF4-FFF2-40B4-BE49-F238E27FC236}">
                <a16:creationId xmlns:a16="http://schemas.microsoft.com/office/drawing/2014/main" id="{2045D8BE-8E5F-C4D0-8B9B-7E080EE5AE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7742" y="9360275"/>
            <a:ext cx="588531" cy="588531"/>
          </a:xfrm>
          <a:prstGeom prst="rect">
            <a:avLst/>
          </a:prstGeom>
        </p:spPr>
      </p:pic>
      <p:sp>
        <p:nvSpPr>
          <p:cNvPr id="30" name="テキスト ボックス 29">
            <a:extLst>
              <a:ext uri="{FF2B5EF4-FFF2-40B4-BE49-F238E27FC236}">
                <a16:creationId xmlns:a16="http://schemas.microsoft.com/office/drawing/2014/main" id="{A4941405-D9ED-6984-45F0-A4B187EA056B}"/>
              </a:ext>
            </a:extLst>
          </p:cNvPr>
          <p:cNvSpPr txBox="1"/>
          <p:nvPr/>
        </p:nvSpPr>
        <p:spPr>
          <a:xfrm>
            <a:off x="177525" y="6708322"/>
            <a:ext cx="7100833" cy="3495374"/>
          </a:xfrm>
          <a:prstGeom prst="rect">
            <a:avLst/>
          </a:prstGeom>
          <a:noFill/>
          <a:ln>
            <a:noFill/>
            <a:prstDash val="sysDash"/>
          </a:ln>
        </p:spPr>
        <p:txBody>
          <a:bodyPr wrap="square">
            <a:noAutofit/>
          </a:bodyPr>
          <a:lstStyle/>
          <a:p>
            <a:pPr>
              <a:spcBef>
                <a:spcPts val="600"/>
              </a:spcBef>
            </a:pPr>
            <a:r>
              <a:rPr lang="ja-JP" altLang="en-US" sz="1600" b="1" dirty="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pPr>
              <a:spcBef>
                <a:spcPts val="600"/>
              </a:spcBef>
            </a:pPr>
            <a:r>
              <a:rPr lang="ja-JP" altLang="en-US" sz="1200" b="1" dirty="0">
                <a:latin typeface="メイリオ" panose="020B0604030504040204" pitchFamily="50" charset="-128"/>
                <a:ea typeface="メイリオ" panose="020B0604030504040204" pitchFamily="50" charset="-128"/>
              </a:rPr>
              <a:t>　　　　　　　　”プログラムを通じて「活動」と「つながり」を広げていきましょう！“</a:t>
            </a:r>
            <a:endParaRPr lang="en-US" altLang="ja-JP" sz="1200" b="1" dirty="0">
              <a:latin typeface="メイリオ" panose="020B0604030504040204" pitchFamily="50" charset="-128"/>
              <a:ea typeface="メイリオ" panose="020B0604030504040204" pitchFamily="50" charset="-128"/>
            </a:endParaRPr>
          </a:p>
          <a:p>
            <a:pPr>
              <a:spcBef>
                <a:spcPts val="600"/>
              </a:spcBef>
            </a:pPr>
            <a:r>
              <a:rPr lang="ja-JP" altLang="en-US" sz="1200" b="1" dirty="0">
                <a:latin typeface="メイリオ" panose="020B0604030504040204" pitchFamily="50" charset="-128"/>
                <a:ea typeface="メイリオ" panose="020B0604030504040204" pitchFamily="50" charset="-128"/>
              </a:rPr>
              <a:t>　　　　  詳しくは</a:t>
            </a:r>
            <a:r>
              <a:rPr lang="en-US" altLang="ja-JP" sz="1200" b="1" dirty="0">
                <a:latin typeface="メイリオ" panose="020B0604030504040204" pitchFamily="50" charset="-128"/>
                <a:ea typeface="メイリオ" panose="020B0604030504040204" pitchFamily="50" charset="-128"/>
              </a:rPr>
              <a:t>HP</a:t>
            </a:r>
            <a:r>
              <a:rPr lang="ja-JP" altLang="en-US" sz="1200" b="1" dirty="0">
                <a:latin typeface="メイリオ" panose="020B0604030504040204" pitchFamily="50" charset="-128"/>
                <a:ea typeface="メイリオ" panose="020B0604030504040204" pitchFamily="50" charset="-128"/>
              </a:rPr>
              <a:t>特設サイトから⇒</a:t>
            </a:r>
            <a:r>
              <a:rPr lang="en-US" altLang="ja-JP" sz="1200" b="1" dirty="0">
                <a:latin typeface="メイリオ" panose="020B0604030504040204" pitchFamily="50" charset="-128"/>
                <a:ea typeface="メイリオ" panose="020B0604030504040204" pitchFamily="50" charset="-128"/>
              </a:rPr>
              <a:t>https://snponet.net/festa/</a:t>
            </a:r>
          </a:p>
          <a:p>
            <a:pPr>
              <a:spcBef>
                <a:spcPts val="600"/>
              </a:spcBef>
            </a:pPr>
            <a:r>
              <a:rPr lang="ja-JP" altLang="en-US" sz="1200" b="1" dirty="0">
                <a:latin typeface="メイリオ" panose="020B0604030504040204" pitchFamily="50" charset="-128"/>
                <a:ea typeface="メイリオ" panose="020B0604030504040204" pitchFamily="50" charset="-128"/>
              </a:rPr>
              <a:t>　　　　◆プログラム</a:t>
            </a:r>
            <a:r>
              <a:rPr lang="en-US" altLang="ja-JP" sz="1200" b="1" dirty="0">
                <a:latin typeface="メイリオ" panose="020B0604030504040204" pitchFamily="50" charset="-128"/>
                <a:ea typeface="メイリオ" panose="020B0604030504040204" pitchFamily="50" charset="-128"/>
              </a:rPr>
              <a:t>A:”</a:t>
            </a:r>
            <a:r>
              <a:rPr lang="ja-JP" altLang="en-US" sz="1200" b="1" dirty="0">
                <a:latin typeface="メイリオ" panose="020B0604030504040204" pitchFamily="50" charset="-128"/>
                <a:ea typeface="メイリオ" panose="020B0604030504040204" pitchFamily="50" charset="-128"/>
              </a:rPr>
              <a:t>ソーシャル・スタートアップ” プロジェクト </a:t>
            </a:r>
            <a:r>
              <a:rPr lang="ja-JP" altLang="en-US" sz="1200" b="1" dirty="0">
                <a:solidFill>
                  <a:srgbClr val="FF0000"/>
                </a:solidFill>
                <a:highlight>
                  <a:srgbClr val="FFCCFF"/>
                </a:highlight>
                <a:latin typeface="メイリオ" panose="020B0604030504040204" pitchFamily="50" charset="-128"/>
                <a:ea typeface="メイリオ" panose="020B0604030504040204" pitchFamily="50" charset="-128"/>
              </a:rPr>
              <a:t>☜ 募集中</a:t>
            </a:r>
            <a:endParaRPr lang="en-US" altLang="ja-JP" sz="1200" b="1" dirty="0">
              <a:solidFill>
                <a:srgbClr val="FF0000"/>
              </a:solidFill>
              <a:highlight>
                <a:srgbClr val="FFCCFF"/>
              </a:highlight>
              <a:latin typeface="メイリオ" panose="020B0604030504040204" pitchFamily="50" charset="-128"/>
              <a:ea typeface="メイリオ" panose="020B0604030504040204" pitchFamily="50" charset="-128"/>
            </a:endParaRPr>
          </a:p>
          <a:p>
            <a:pPr marL="627063">
              <a:spcBef>
                <a:spcPts val="0"/>
              </a:spcBef>
            </a:pPr>
            <a:r>
              <a:rPr lang="ja-JP" altLang="en-US" sz="1200" dirty="0">
                <a:latin typeface="メイリオ" panose="020B0604030504040204" pitchFamily="50" charset="-128"/>
                <a:ea typeface="メイリオ" panose="020B0604030504040204" pitchFamily="50" charset="-128"/>
              </a:rPr>
              <a:t>　（相談や連携を通じて課題解決を図る協働型プロジェクトです。）</a:t>
            </a:r>
            <a:endParaRPr lang="en-US" altLang="ja-JP" sz="1200" dirty="0">
              <a:latin typeface="メイリオ" panose="020B0604030504040204" pitchFamily="50" charset="-128"/>
              <a:ea typeface="メイリオ" panose="020B0604030504040204" pitchFamily="50" charset="-128"/>
            </a:endParaRPr>
          </a:p>
          <a:p>
            <a:pPr marL="627063">
              <a:spcBef>
                <a:spcPts val="0"/>
              </a:spcBef>
            </a:pPr>
            <a:r>
              <a:rPr lang="ja-JP" altLang="en-US" sz="1200" dirty="0">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登録済：防災プラットフォームプロジェクト</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627063">
              <a:spcBef>
                <a:spcPts val="0"/>
              </a:spcBef>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marL="627063">
              <a:spcBef>
                <a:spcPts val="0"/>
              </a:spcBef>
            </a:pPr>
            <a:r>
              <a:rPr lang="ja-JP" altLang="en-US" sz="1200" b="1" dirty="0">
                <a:latin typeface="メイリオ" panose="020B0604030504040204" pitchFamily="50" charset="-128"/>
                <a:ea typeface="メイリオ" panose="020B0604030504040204" pitchFamily="50" charset="-128"/>
              </a:rPr>
              <a:t>◆プログラム</a:t>
            </a:r>
            <a:r>
              <a:rPr lang="en-US" altLang="ja-JP" sz="1200" b="1" dirty="0">
                <a:latin typeface="メイリオ" panose="020B0604030504040204" pitchFamily="50" charset="-128"/>
                <a:ea typeface="メイリオ" panose="020B0604030504040204" pitchFamily="50" charset="-128"/>
              </a:rPr>
              <a:t>B</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パワーアップ</a:t>
            </a:r>
            <a:r>
              <a:rPr lang="en-US" altLang="ja-JP" sz="1200" b="1" dirty="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プログラム</a:t>
            </a:r>
            <a:r>
              <a:rPr lang="ja-JP" altLang="en-US" sz="1200" b="1" dirty="0">
                <a:solidFill>
                  <a:srgbClr val="FF0000"/>
                </a:solidFill>
                <a:latin typeface="メイリオ" panose="020B0604030504040204" pitchFamily="50" charset="-128"/>
                <a:ea typeface="メイリオ" panose="020B0604030504040204" pitchFamily="50" charset="-128"/>
              </a:rPr>
              <a:t> ☜ 募集中</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627063">
              <a:spcBef>
                <a:spcPts val="0"/>
              </a:spcBef>
            </a:pPr>
            <a:r>
              <a:rPr lang="ja-JP" altLang="en-US" sz="1200" dirty="0">
                <a:latin typeface="メイリオ" panose="020B0604030504040204" pitchFamily="50" charset="-128"/>
                <a:ea typeface="メイリオ" panose="020B0604030504040204" pitchFamily="50" charset="-128"/>
              </a:rPr>
              <a:t>　（団体が新たに試み、着手している活動を自ら</a:t>
            </a:r>
            <a:r>
              <a:rPr lang="en-US" altLang="ja-JP" sz="1200" dirty="0">
                <a:latin typeface="メイリオ" panose="020B0604030504040204" pitchFamily="50" charset="-128"/>
                <a:ea typeface="メイリオ" panose="020B0604030504040204" pitchFamily="50" charset="-128"/>
              </a:rPr>
              <a:t>PR</a:t>
            </a:r>
            <a:r>
              <a:rPr lang="ja-JP" altLang="en-US" sz="1200" dirty="0">
                <a:latin typeface="メイリオ" panose="020B0604030504040204" pitchFamily="50" charset="-128"/>
                <a:ea typeface="メイリオ" panose="020B0604030504040204" pitchFamily="50" charset="-128"/>
              </a:rPr>
              <a:t>する短期・単独型プログラムです。）</a:t>
            </a:r>
            <a:endParaRPr lang="en-US" altLang="ja-JP" sz="1200" dirty="0">
              <a:latin typeface="メイリオ" panose="020B0604030504040204" pitchFamily="50" charset="-128"/>
              <a:ea typeface="メイリオ" panose="020B0604030504040204" pitchFamily="50" charset="-128"/>
            </a:endParaRPr>
          </a:p>
          <a:p>
            <a:pPr marL="627063">
              <a:spcBef>
                <a:spcPts val="0"/>
              </a:spcBef>
            </a:pPr>
            <a:r>
              <a:rPr lang="ja-JP" altLang="en-US" sz="1200" dirty="0">
                <a:solidFill>
                  <a:srgbClr val="FF0000"/>
                </a:solidFill>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登録済：</a:t>
            </a:r>
            <a:r>
              <a:rPr lang="en-US" altLang="ja-JP" sz="1200" b="1" dirty="0">
                <a:solidFill>
                  <a:srgbClr val="FF0000"/>
                </a:solidFill>
                <a:latin typeface="メイリオ" panose="020B0604030504040204" pitchFamily="50" charset="-128"/>
                <a:ea typeface="メイリオ" panose="020B0604030504040204" pitchFamily="50" charset="-128"/>
              </a:rPr>
              <a:t>NPO</a:t>
            </a:r>
            <a:r>
              <a:rPr lang="ja-JP" altLang="en-US" sz="1200" b="1" dirty="0">
                <a:solidFill>
                  <a:srgbClr val="FF0000"/>
                </a:solidFill>
                <a:latin typeface="メイリオ" panose="020B0604030504040204" pitchFamily="50" charset="-128"/>
                <a:ea typeface="メイリオ" panose="020B0604030504040204" pitchFamily="50" charset="-128"/>
              </a:rPr>
              <a:t>法人みんなのことば　　 </a:t>
            </a:r>
            <a:r>
              <a:rPr lang="en-US" altLang="ja-JP" sz="1200" b="1" dirty="0">
                <a:solidFill>
                  <a:srgbClr val="FF0000"/>
                </a:solidFill>
                <a:latin typeface="メイリオ" panose="020B0604030504040204" pitchFamily="50" charset="-128"/>
                <a:ea typeface="メイリオ" panose="020B0604030504040204" pitchFamily="50" charset="-128"/>
              </a:rPr>
              <a:t>NPO</a:t>
            </a:r>
            <a:r>
              <a:rPr lang="ja-JP" altLang="en-US" sz="1200" b="1" dirty="0">
                <a:solidFill>
                  <a:srgbClr val="FF0000"/>
                </a:solidFill>
                <a:latin typeface="メイリオ" panose="020B0604030504040204" pitchFamily="50" charset="-128"/>
                <a:ea typeface="メイリオ" panose="020B0604030504040204" pitchFamily="50" charset="-128"/>
              </a:rPr>
              <a:t>法人</a:t>
            </a:r>
            <a:r>
              <a:rPr lang="en-US" altLang="ja-JP" sz="1200" b="1" dirty="0">
                <a:solidFill>
                  <a:srgbClr val="FF0000"/>
                </a:solidFill>
                <a:latin typeface="メイリオ" panose="020B0604030504040204" pitchFamily="50" charset="-128"/>
                <a:ea typeface="メイリオ" panose="020B0604030504040204" pitchFamily="50" charset="-128"/>
              </a:rPr>
              <a:t>First  Step</a:t>
            </a:r>
            <a:r>
              <a:rPr lang="ja-JP" altLang="en-US" sz="1200" b="1" dirty="0">
                <a:solidFill>
                  <a:srgbClr val="FF0000"/>
                </a:solidFill>
                <a:latin typeface="メイリオ" panose="020B0604030504040204" pitchFamily="50" charset="-128"/>
                <a:ea typeface="メイリオ" panose="020B0604030504040204" pitchFamily="50" charset="-128"/>
              </a:rPr>
              <a:t>　</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627063">
              <a:spcBef>
                <a:spcPts val="0"/>
              </a:spcBef>
            </a:pPr>
            <a:r>
              <a:rPr lang="ja-JP" altLang="en-US" sz="1200" b="1" dirty="0">
                <a:solidFill>
                  <a:srgbClr val="FF0000"/>
                </a:solidFill>
                <a:latin typeface="メイリオ" panose="020B0604030504040204" pitchFamily="50" charset="-128"/>
                <a:ea typeface="メイリオ" panose="020B0604030504040204" pitchFamily="50" charset="-128"/>
              </a:rPr>
              <a:t>　　　　　</a:t>
            </a:r>
            <a:r>
              <a:rPr lang="en-US" altLang="ja-JP" sz="1200" b="1" dirty="0">
                <a:solidFill>
                  <a:srgbClr val="FF0000"/>
                </a:solidFill>
                <a:latin typeface="メイリオ" panose="020B0604030504040204" pitchFamily="50" charset="-128"/>
                <a:ea typeface="メイリオ" panose="020B0604030504040204" pitchFamily="50" charset="-128"/>
              </a:rPr>
              <a:t>NPO</a:t>
            </a:r>
            <a:r>
              <a:rPr lang="ja-JP" altLang="en-US" sz="1200" b="1" dirty="0">
                <a:solidFill>
                  <a:srgbClr val="FF0000"/>
                </a:solidFill>
                <a:latin typeface="メイリオ" panose="020B0604030504040204" pitchFamily="50" charset="-128"/>
                <a:ea typeface="メイリオ" panose="020B0604030504040204" pitchFamily="50" charset="-128"/>
              </a:rPr>
              <a:t>法人多言語多読</a:t>
            </a:r>
            <a:r>
              <a:rPr lang="en-US" altLang="ja-JP" sz="1200" b="1" dirty="0">
                <a:solidFill>
                  <a:srgbClr val="FF0000"/>
                </a:solidFill>
                <a:latin typeface="メイリオ" panose="020B0604030504040204" pitchFamily="50" charset="-128"/>
                <a:ea typeface="メイリオ" panose="020B0604030504040204" pitchFamily="50" charset="-128"/>
              </a:rPr>
              <a:t>             NPO</a:t>
            </a:r>
            <a:r>
              <a:rPr lang="ja-JP" altLang="en-US" sz="1200" b="1" dirty="0">
                <a:solidFill>
                  <a:srgbClr val="FF0000"/>
                </a:solidFill>
                <a:latin typeface="メイリオ" panose="020B0604030504040204" pitchFamily="50" charset="-128"/>
                <a:ea typeface="メイリオ" panose="020B0604030504040204" pitchFamily="50" charset="-128"/>
              </a:rPr>
              <a:t>法人おとなのバンド俱楽部　</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627063">
              <a:spcBef>
                <a:spcPts val="0"/>
              </a:spcBef>
            </a:pPr>
            <a:r>
              <a:rPr lang="en-US" altLang="ja-JP" sz="1200" b="1" dirty="0">
                <a:solidFill>
                  <a:srgbClr val="FF0000"/>
                </a:solidFill>
                <a:latin typeface="メイリオ" panose="020B0604030504040204" pitchFamily="50" charset="-128"/>
                <a:ea typeface="メイリオ" panose="020B0604030504040204" pitchFamily="50" charset="-128"/>
              </a:rPr>
              <a:t>               NPO</a:t>
            </a:r>
            <a:r>
              <a:rPr lang="ja-JP" altLang="en-US" sz="1200" b="1" dirty="0">
                <a:solidFill>
                  <a:srgbClr val="FF0000"/>
                </a:solidFill>
                <a:latin typeface="メイリオ" panose="020B0604030504040204" pitchFamily="50" charset="-128"/>
                <a:ea typeface="メイリオ" panose="020B0604030504040204" pitchFamily="50" charset="-128"/>
              </a:rPr>
              <a:t>法人チャリティ</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サンタ北東京支部</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627063">
              <a:spcBef>
                <a:spcPts val="0"/>
              </a:spcBef>
            </a:pPr>
            <a:r>
              <a:rPr lang="ja-JP" altLang="en-US" sz="1200" b="1" dirty="0">
                <a:solidFill>
                  <a:srgbClr val="FF0000"/>
                </a:solidFill>
                <a:latin typeface="メイリオ" panose="020B0604030504040204" pitchFamily="50" charset="-128"/>
                <a:ea typeface="メイリオ" panose="020B0604030504040204" pitchFamily="50" charset="-128"/>
              </a:rPr>
              <a:t>　　　　　学生</a:t>
            </a:r>
            <a:r>
              <a:rPr lang="en-US" altLang="ja-JP" sz="1200" b="1" dirty="0">
                <a:solidFill>
                  <a:srgbClr val="FF0000"/>
                </a:solidFill>
                <a:latin typeface="メイリオ" panose="020B0604030504040204" pitchFamily="50" charset="-128"/>
                <a:ea typeface="メイリオ" panose="020B0604030504040204" pitchFamily="50" charset="-128"/>
              </a:rPr>
              <a:t>NGO</a:t>
            </a:r>
            <a:r>
              <a:rPr lang="ja-JP" altLang="en-US" sz="1200" b="1" dirty="0">
                <a:solidFill>
                  <a:srgbClr val="FF0000"/>
                </a:solidFill>
                <a:latin typeface="メイリオ" panose="020B0604030504040204" pitchFamily="50" charset="-128"/>
                <a:ea typeface="メイリオ" panose="020B0604030504040204" pitchFamily="50" charset="-128"/>
              </a:rPr>
              <a:t> </a:t>
            </a:r>
            <a:r>
              <a:rPr lang="en-US" altLang="ja-JP" sz="1200" b="1" dirty="0">
                <a:solidFill>
                  <a:srgbClr val="FF0000"/>
                </a:solidFill>
                <a:latin typeface="メイリオ" panose="020B0604030504040204" pitchFamily="50" charset="-128"/>
                <a:ea typeface="メイリオ" panose="020B0604030504040204" pitchFamily="50" charset="-128"/>
              </a:rPr>
              <a:t>FEST</a:t>
            </a:r>
            <a:r>
              <a:rPr lang="ja-JP" altLang="en-US" sz="1200" b="1" dirty="0">
                <a:solidFill>
                  <a:srgbClr val="FF0000"/>
                </a:solidFill>
                <a:latin typeface="メイリオ" panose="020B0604030504040204" pitchFamily="50" charset="-128"/>
                <a:ea typeface="メイリオ" panose="020B0604030504040204" pitchFamily="50" charset="-128"/>
              </a:rPr>
              <a:t> </a:t>
            </a:r>
            <a:r>
              <a:rPr lang="en-US" altLang="ja-JP" sz="1200" b="1" dirty="0">
                <a:solidFill>
                  <a:srgbClr val="FF0000"/>
                </a:solidFill>
                <a:latin typeface="メイリオ" panose="020B0604030504040204" pitchFamily="50" charset="-128"/>
                <a:ea typeface="メイリオ" panose="020B0604030504040204" pitchFamily="50" charset="-128"/>
              </a:rPr>
              <a:t>TOKYO</a:t>
            </a:r>
            <a:r>
              <a:rPr lang="ja-JP" altLang="en-US" sz="1200" b="1" dirty="0">
                <a:solidFill>
                  <a:srgbClr val="FF0000"/>
                </a:solidFill>
                <a:latin typeface="メイリオ" panose="020B0604030504040204" pitchFamily="50" charset="-128"/>
                <a:ea typeface="メイリオ" panose="020B0604030504040204" pitchFamily="50" charset="-128"/>
              </a:rPr>
              <a:t>  　  </a:t>
            </a:r>
            <a:r>
              <a:rPr lang="en-US" altLang="ja-JP" sz="1200" b="1" dirty="0">
                <a:solidFill>
                  <a:srgbClr val="FF0000"/>
                </a:solidFill>
                <a:latin typeface="メイリオ" panose="020B0604030504040204" pitchFamily="50" charset="-128"/>
                <a:ea typeface="メイリオ" panose="020B0604030504040204" pitchFamily="50" charset="-128"/>
              </a:rPr>
              <a:t>NPO</a:t>
            </a:r>
            <a:r>
              <a:rPr lang="ja-JP" altLang="en-US" sz="1200" b="1" dirty="0">
                <a:solidFill>
                  <a:srgbClr val="FF0000"/>
                </a:solidFill>
                <a:latin typeface="メイリオ" panose="020B0604030504040204" pitchFamily="50" charset="-128"/>
                <a:ea typeface="メイリオ" panose="020B0604030504040204" pitchFamily="50" charset="-128"/>
              </a:rPr>
              <a:t>法人高卒支援会　他</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627063">
              <a:spcBef>
                <a:spcPts val="0"/>
              </a:spcBef>
            </a:pPr>
            <a:endParaRPr lang="en-US" altLang="ja-JP" sz="1200" b="1" dirty="0">
              <a:latin typeface="メイリオ" panose="020B0604030504040204" pitchFamily="50" charset="-128"/>
              <a:ea typeface="メイリオ" panose="020B0604030504040204" pitchFamily="50" charset="-128"/>
            </a:endParaRPr>
          </a:p>
          <a:p>
            <a:pPr marL="627063">
              <a:spcBef>
                <a:spcPts val="0"/>
              </a:spcBef>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a:spcBef>
                <a:spcPts val="600"/>
              </a:spcBef>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ja-JP" altLang="en-US" sz="12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25F12915-729A-CCDF-DD4F-C59A16F067F1}"/>
              </a:ext>
            </a:extLst>
          </p:cNvPr>
          <p:cNvSpPr txBox="1"/>
          <p:nvPr/>
        </p:nvSpPr>
        <p:spPr>
          <a:xfrm>
            <a:off x="832357" y="9536494"/>
            <a:ext cx="6826211" cy="1140362"/>
          </a:xfrm>
          <a:prstGeom prst="rect">
            <a:avLst/>
          </a:prstGeom>
          <a:noFill/>
          <a:ln>
            <a:noFill/>
            <a:prstDash val="sysDash"/>
          </a:ln>
        </p:spPr>
        <p:txBody>
          <a:bodyPr wrap="square">
            <a:noAutofit/>
          </a:bodyPr>
          <a:lstStyle/>
          <a:p>
            <a:pPr>
              <a:spcBef>
                <a:spcPts val="600"/>
              </a:spcBef>
            </a:pPr>
            <a:r>
              <a:rPr lang="ja-JP" altLang="en-US" sz="1200" b="1" dirty="0">
                <a:latin typeface="メイリオ" panose="020B0604030504040204" pitchFamily="50" charset="-128"/>
                <a:ea typeface="メイリオ" panose="020B0604030504040204" pitchFamily="50" charset="-128"/>
              </a:rPr>
              <a:t>◆プログラム</a:t>
            </a:r>
            <a:r>
              <a:rPr lang="en-US" altLang="ja-JP" sz="1200" b="1" dirty="0">
                <a:latin typeface="メイリオ" panose="020B0604030504040204" pitchFamily="50" charset="-128"/>
                <a:ea typeface="メイリオ" panose="020B0604030504040204" pitchFamily="50" charset="-128"/>
              </a:rPr>
              <a:t>R</a:t>
            </a:r>
            <a:r>
              <a:rPr lang="ja-JP" altLang="en-US" sz="1200" b="1" dirty="0">
                <a:latin typeface="メイリオ" panose="020B0604030504040204" pitchFamily="50" charset="-128"/>
                <a:ea typeface="メイリオ" panose="020B0604030504040204" pitchFamily="50" charset="-128"/>
              </a:rPr>
              <a:t>：“ソーシャル・スタートアップ</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継続プロジェクト</a:t>
            </a:r>
            <a:endParaRPr lang="en-US" altLang="ja-JP" sz="1200" b="1" dirty="0">
              <a:latin typeface="メイリオ" panose="020B0604030504040204" pitchFamily="50" charset="-128"/>
              <a:ea typeface="メイリオ" panose="020B0604030504040204" pitchFamily="50" charset="-128"/>
            </a:endParaRPr>
          </a:p>
          <a:p>
            <a:pPr>
              <a:spcBef>
                <a:spcPts val="600"/>
              </a:spcBef>
            </a:pPr>
            <a:r>
              <a:rPr lang="en-US" altLang="ja-JP" sz="1200" b="1"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E2874116-4164-E82A-8CF0-30B78D231C4B}"/>
              </a:ext>
            </a:extLst>
          </p:cNvPr>
          <p:cNvSpPr txBox="1"/>
          <p:nvPr/>
        </p:nvSpPr>
        <p:spPr>
          <a:xfrm>
            <a:off x="1545058" y="9942729"/>
            <a:ext cx="6826211" cy="1140362"/>
          </a:xfrm>
          <a:prstGeom prst="rect">
            <a:avLst/>
          </a:prstGeom>
          <a:noFill/>
          <a:ln>
            <a:noFill/>
            <a:prstDash val="sysDash"/>
          </a:ln>
        </p:spPr>
        <p:txBody>
          <a:bodyPr wrap="square">
            <a:noAutofit/>
          </a:bodyPr>
          <a:lstStyle/>
          <a:p>
            <a:pPr>
              <a:spcBef>
                <a:spcPts val="600"/>
              </a:spcBef>
            </a:pPr>
            <a:r>
              <a:rPr lang="en-US" altLang="ja-JP" sz="1200" b="1" dirty="0">
                <a:solidFill>
                  <a:srgbClr val="FF0000"/>
                </a:solidFill>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新宿</a:t>
            </a:r>
            <a:r>
              <a:rPr lang="en-US" altLang="ja-JP" sz="1200" b="1" dirty="0">
                <a:solidFill>
                  <a:srgbClr val="FF0000"/>
                </a:solidFill>
                <a:latin typeface="メイリオ" panose="020B0604030504040204" pitchFamily="50" charset="-128"/>
                <a:ea typeface="メイリオ" panose="020B0604030504040204" pitchFamily="50" charset="-128"/>
              </a:rPr>
              <a:t>NPO</a:t>
            </a:r>
            <a:r>
              <a:rPr lang="ja-JP" altLang="en-US" sz="1200" b="1" dirty="0">
                <a:solidFill>
                  <a:srgbClr val="FF0000"/>
                </a:solidFill>
                <a:latin typeface="メイリオ" panose="020B0604030504040204" pitchFamily="50" charset="-128"/>
                <a:ea typeface="メイリオ" panose="020B0604030504040204" pitchFamily="50" charset="-128"/>
              </a:rPr>
              <a:t>ネットワーク協議会</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美味しい防災食を作ろう</a:t>
            </a:r>
            <a:r>
              <a:rPr lang="en-US" altLang="ja-JP" sz="1200" b="1" dirty="0">
                <a:solidFill>
                  <a:srgbClr val="FF0000"/>
                </a:solidFill>
                <a:latin typeface="メイリオ" panose="020B0604030504040204" pitchFamily="50" charset="-128"/>
                <a:ea typeface="メイリオ" panose="020B0604030504040204" pitchFamily="50" charset="-128"/>
              </a:rPr>
              <a:t>』</a:t>
            </a:r>
          </a:p>
          <a:p>
            <a:pPr marL="627063">
              <a:spcBef>
                <a:spcPts val="0"/>
              </a:spcBef>
              <a:spcAft>
                <a:spcPts val="600"/>
              </a:spcAft>
            </a:pPr>
            <a:r>
              <a:rPr lang="ja-JP" altLang="en-US" sz="1200" b="1" dirty="0">
                <a:solidFill>
                  <a:srgbClr val="FF0000"/>
                </a:solidFill>
                <a:latin typeface="メイリオ" panose="020B0604030504040204" pitchFamily="50" charset="-128"/>
                <a:ea typeface="メイリオ" panose="020B0604030504040204" pitchFamily="50" charset="-128"/>
              </a:rPr>
              <a:t>　　　　　　　　　　</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ウクレレで創る地域コミュニティ</a:t>
            </a:r>
            <a:r>
              <a:rPr lang="en-US" altLang="ja-JP" sz="1200" b="1" dirty="0">
                <a:solidFill>
                  <a:srgbClr val="FF0000"/>
                </a:solidFill>
                <a:latin typeface="メイリオ" panose="020B0604030504040204" pitchFamily="50" charset="-128"/>
                <a:ea typeface="メイリオ" panose="020B0604030504040204" pitchFamily="50" charset="-128"/>
              </a:rPr>
              <a:t>』</a:t>
            </a: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521CBE5B-7659-17DF-CD04-7CD8668E85A8}"/>
              </a:ext>
            </a:extLst>
          </p:cNvPr>
          <p:cNvSpPr txBox="1"/>
          <p:nvPr/>
        </p:nvSpPr>
        <p:spPr>
          <a:xfrm>
            <a:off x="1032161" y="9730357"/>
            <a:ext cx="6826211" cy="1140362"/>
          </a:xfrm>
          <a:prstGeom prst="rect">
            <a:avLst/>
          </a:prstGeom>
          <a:noFill/>
          <a:ln>
            <a:noFill/>
            <a:prstDash val="sysDash"/>
          </a:ln>
        </p:spPr>
        <p:txBody>
          <a:bodyPr wrap="square">
            <a:noAutofit/>
          </a:bodyPr>
          <a:lstStyle/>
          <a:p>
            <a:pPr>
              <a:spcBef>
                <a:spcPts val="600"/>
              </a:spcBef>
            </a:pPr>
            <a:r>
              <a:rPr lang="ja-JP" altLang="en-US" sz="1200" b="1" dirty="0">
                <a:solidFill>
                  <a:srgbClr val="FF0000"/>
                </a:solidFill>
                <a:latin typeface="メイリオ" panose="020B0604030504040204" pitchFamily="50" charset="-128"/>
                <a:ea typeface="メイリオ" panose="020B0604030504040204" pitchFamily="50" charset="-128"/>
              </a:rPr>
              <a:t>登録済：新宿区ウオーキング協会</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エキセントリックウオーキング</a:t>
            </a:r>
            <a:r>
              <a:rPr lang="en-US" altLang="ja-JP" sz="1200" b="1" dirty="0">
                <a:solidFill>
                  <a:srgbClr val="FF0000"/>
                </a:solidFill>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a:p>
            <a:pPr marL="627063">
              <a:spcBef>
                <a:spcPts val="0"/>
              </a:spcBef>
              <a:spcAft>
                <a:spcPts val="600"/>
              </a:spcAft>
            </a:pPr>
            <a:endParaRPr lang="en-US" altLang="ja-JP" sz="1200" dirty="0">
              <a:latin typeface="メイリオ" panose="020B0604030504040204" pitchFamily="50" charset="-128"/>
              <a:ea typeface="メイリオ" panose="020B0604030504040204" pitchFamily="50" charset="-128"/>
            </a:endParaRPr>
          </a:p>
        </p:txBody>
      </p:sp>
      <p:sp>
        <p:nvSpPr>
          <p:cNvPr id="34" name="object 31">
            <a:extLst>
              <a:ext uri="{FF2B5EF4-FFF2-40B4-BE49-F238E27FC236}">
                <a16:creationId xmlns:a16="http://schemas.microsoft.com/office/drawing/2014/main" id="{BB0CA09F-46F6-0DC4-32FD-9EA94E293134}"/>
              </a:ext>
            </a:extLst>
          </p:cNvPr>
          <p:cNvSpPr txBox="1"/>
          <p:nvPr/>
        </p:nvSpPr>
        <p:spPr>
          <a:xfrm>
            <a:off x="5739841" y="9100451"/>
            <a:ext cx="2078522" cy="174407"/>
          </a:xfrm>
          <a:prstGeom prst="rect">
            <a:avLst/>
          </a:prstGeom>
        </p:spPr>
        <p:txBody>
          <a:bodyPr vert="horz" wrap="square" lIns="0" tIns="12700" rIns="0" bIns="0" rtlCol="0">
            <a:spAutoFit/>
          </a:bodyPr>
          <a:lstStyle/>
          <a:p>
            <a:pPr>
              <a:lnSpc>
                <a:spcPct val="100000"/>
              </a:lnSpc>
              <a:spcBef>
                <a:spcPts val="100"/>
              </a:spcBef>
              <a:buSzPct val="92857"/>
              <a:tabLst>
                <a:tab pos="180340" algn="l"/>
              </a:tabLst>
            </a:pPr>
            <a:r>
              <a:rPr lang="ja-JP" altLang="en-US" sz="1050" b="1" spc="10" dirty="0">
                <a:latin typeface="Arial Black" panose="020B0A04020102020204" pitchFamily="34" charset="0"/>
                <a:cs typeface="MS PGothic"/>
              </a:rPr>
              <a:t>◆</a:t>
            </a:r>
            <a:r>
              <a:rPr lang="ja-JP" altLang="en-US" sz="1050" b="1" spc="10" dirty="0">
                <a:latin typeface="+mn-ea"/>
                <a:ea typeface="+mn-ea"/>
                <a:cs typeface="MS PGothic"/>
              </a:rPr>
              <a:t>特設サイト</a:t>
            </a:r>
            <a:r>
              <a:rPr sz="1050" b="1" dirty="0" err="1">
                <a:latin typeface="+mn-ea"/>
                <a:ea typeface="+mn-ea"/>
                <a:cs typeface="MS PGothic"/>
              </a:rPr>
              <a:t>は</a:t>
            </a:r>
            <a:r>
              <a:rPr sz="1050" b="1" spc="5" dirty="0" err="1">
                <a:latin typeface="+mn-ea"/>
                <a:ea typeface="+mn-ea"/>
                <a:cs typeface="MS PGothic"/>
              </a:rPr>
              <a:t>こ</a:t>
            </a:r>
            <a:r>
              <a:rPr sz="1050" b="1" spc="-5" dirty="0" err="1">
                <a:latin typeface="+mn-ea"/>
                <a:ea typeface="+mn-ea"/>
                <a:cs typeface="MS PGothic"/>
              </a:rPr>
              <a:t>ちらから</a:t>
            </a:r>
            <a:endParaRPr sz="1050" b="1" dirty="0">
              <a:latin typeface="+mn-ea"/>
              <a:ea typeface="+mn-ea"/>
              <a:cs typeface="MS PGothic"/>
            </a:endParaRPr>
          </a:p>
        </p:txBody>
      </p:sp>
      <p:sp>
        <p:nvSpPr>
          <p:cNvPr id="36" name="正方形/長方形 35">
            <a:extLst>
              <a:ext uri="{FF2B5EF4-FFF2-40B4-BE49-F238E27FC236}">
                <a16:creationId xmlns:a16="http://schemas.microsoft.com/office/drawing/2014/main" id="{523E2DA5-C6A0-B6DC-37F0-C5C262A0CDD7}"/>
              </a:ext>
            </a:extLst>
          </p:cNvPr>
          <p:cNvSpPr/>
          <p:nvPr/>
        </p:nvSpPr>
        <p:spPr>
          <a:xfrm>
            <a:off x="565022" y="6615930"/>
            <a:ext cx="6992943" cy="1703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800" b="1" dirty="0">
                <a:ln w="6350">
                  <a:solidFill>
                    <a:srgbClr val="002060"/>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NPO</a:t>
            </a:r>
            <a:r>
              <a:rPr lang="ja-JP" altLang="en-US" sz="1800" b="1" dirty="0">
                <a:ln w="6350">
                  <a:solidFill>
                    <a:srgbClr val="002060"/>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ロングランフェスタ</a:t>
            </a:r>
            <a:r>
              <a:rPr lang="en-US" altLang="ja-JP" sz="1800" b="1" dirty="0">
                <a:ln w="6350">
                  <a:solidFill>
                    <a:srgbClr val="002060"/>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2023</a:t>
            </a:r>
            <a:r>
              <a:rPr lang="ja-JP" altLang="en-US" sz="1800" b="1" dirty="0">
                <a:ln w="6350">
                  <a:solidFill>
                    <a:srgbClr val="002060"/>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＠新宿</a:t>
            </a:r>
            <a:endParaRPr lang="en-US" altLang="ja-JP" sz="1800" b="1" dirty="0">
              <a:ln w="6350">
                <a:solidFill>
                  <a:srgbClr val="002060"/>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a:p>
            <a:pPr algn="ctr"/>
            <a:endParaRPr lang="en-US" altLang="ja-JP" sz="5400" b="1" dirty="0">
              <a:ln w="28575">
                <a:solidFill>
                  <a:sysClr val="windowText" lastClr="000000"/>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a:p>
            <a:pPr algn="ctr"/>
            <a:endParaRPr lang="en-US" altLang="ja-JP" sz="5400" b="1" dirty="0">
              <a:ln w="28575">
                <a:solidFill>
                  <a:sysClr val="windowText" lastClr="000000"/>
                </a:solidFill>
              </a:ln>
              <a:solidFill>
                <a:schemeClr val="bg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4811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F28F00E-DEE7-4539-874D-0F591F25E33A}"/>
              </a:ext>
            </a:extLst>
          </p:cNvPr>
          <p:cNvSpPr txBox="1">
            <a:spLocks noChangeArrowheads="1"/>
          </p:cNvSpPr>
          <p:nvPr/>
        </p:nvSpPr>
        <p:spPr bwMode="auto">
          <a:xfrm>
            <a:off x="273268" y="3267358"/>
            <a:ext cx="6972981" cy="400110"/>
          </a:xfrm>
          <a:prstGeom prst="rect">
            <a:avLst/>
          </a:prstGeom>
          <a:noFill/>
          <a:ln w="9525">
            <a:noFill/>
            <a:miter lim="800000"/>
            <a:headEnd/>
            <a:tailEnd/>
          </a:ln>
        </p:spPr>
        <p:txBody>
          <a:bodyPr wrap="square">
            <a:spAutoFit/>
          </a:bodyPr>
          <a:lstStyle>
            <a:defPPr>
              <a:defRPr lang="ja-JP"/>
            </a:defPPr>
            <a:lvl1pPr algn="l" defTabSz="1036638" rtl="0" fontAlgn="base">
              <a:spcBef>
                <a:spcPct val="0"/>
              </a:spcBef>
              <a:spcAft>
                <a:spcPct val="0"/>
              </a:spcAft>
              <a:defRPr kumimoji="1" sz="2000" kern="1200">
                <a:solidFill>
                  <a:schemeClr val="tx1"/>
                </a:solidFill>
                <a:latin typeface="Arial" charset="0"/>
                <a:ea typeface="ＭＳ Ｐゴシック" charset="-128"/>
                <a:cs typeface="+mn-cs"/>
              </a:defRPr>
            </a:lvl1pPr>
            <a:lvl2pPr marL="517525" indent="-60325" algn="l" defTabSz="1036638" rtl="0" fontAlgn="base">
              <a:spcBef>
                <a:spcPct val="0"/>
              </a:spcBef>
              <a:spcAft>
                <a:spcPct val="0"/>
              </a:spcAft>
              <a:defRPr kumimoji="1" sz="2000" kern="1200">
                <a:solidFill>
                  <a:schemeClr val="tx1"/>
                </a:solidFill>
                <a:latin typeface="Arial" charset="0"/>
                <a:ea typeface="ＭＳ Ｐゴシック" charset="-128"/>
                <a:cs typeface="+mn-cs"/>
              </a:defRPr>
            </a:lvl2pPr>
            <a:lvl3pPr marL="1036638" indent="-122238" algn="l" defTabSz="1036638" rtl="0" fontAlgn="base">
              <a:spcBef>
                <a:spcPct val="0"/>
              </a:spcBef>
              <a:spcAft>
                <a:spcPct val="0"/>
              </a:spcAft>
              <a:defRPr kumimoji="1" sz="2000" kern="1200">
                <a:solidFill>
                  <a:schemeClr val="tx1"/>
                </a:solidFill>
                <a:latin typeface="Arial" charset="0"/>
                <a:ea typeface="ＭＳ Ｐゴシック" charset="-128"/>
                <a:cs typeface="+mn-cs"/>
              </a:defRPr>
            </a:lvl3pPr>
            <a:lvl4pPr marL="1554163" indent="-182563" algn="l" defTabSz="1036638" rtl="0" fontAlgn="base">
              <a:spcBef>
                <a:spcPct val="0"/>
              </a:spcBef>
              <a:spcAft>
                <a:spcPct val="0"/>
              </a:spcAft>
              <a:defRPr kumimoji="1" sz="2000" kern="1200">
                <a:solidFill>
                  <a:schemeClr val="tx1"/>
                </a:solidFill>
                <a:latin typeface="Arial" charset="0"/>
                <a:ea typeface="ＭＳ Ｐゴシック" charset="-128"/>
                <a:cs typeface="+mn-cs"/>
              </a:defRPr>
            </a:lvl4pPr>
            <a:lvl5pPr marL="2073275" indent="-244475" algn="l" defTabSz="1036638" rtl="0" fontAlgn="base">
              <a:spcBef>
                <a:spcPct val="0"/>
              </a:spcBef>
              <a:spcAft>
                <a:spcPct val="0"/>
              </a:spcAft>
              <a:defRPr kumimoji="1" sz="2000" kern="1200">
                <a:solidFill>
                  <a:schemeClr val="tx1"/>
                </a:solidFill>
                <a:latin typeface="Arial" charset="0"/>
                <a:ea typeface="ＭＳ Ｐゴシック" charset="-128"/>
                <a:cs typeface="+mn-cs"/>
              </a:defRPr>
            </a:lvl5pPr>
            <a:lvl6pPr marL="2286000" algn="l" defTabSz="914400" rtl="0" eaLnBrk="1" latinLnBrk="0" hangingPunct="1">
              <a:defRPr kumimoji="1" sz="2000" kern="1200">
                <a:solidFill>
                  <a:schemeClr val="tx1"/>
                </a:solidFill>
                <a:latin typeface="Arial" charset="0"/>
                <a:ea typeface="ＭＳ Ｐゴシック" charset="-128"/>
                <a:cs typeface="+mn-cs"/>
              </a:defRPr>
            </a:lvl6pPr>
            <a:lvl7pPr marL="2743200" algn="l" defTabSz="914400" rtl="0" eaLnBrk="1" latinLnBrk="0" hangingPunct="1">
              <a:defRPr kumimoji="1" sz="2000" kern="1200">
                <a:solidFill>
                  <a:schemeClr val="tx1"/>
                </a:solidFill>
                <a:latin typeface="Arial" charset="0"/>
                <a:ea typeface="ＭＳ Ｐゴシック" charset="-128"/>
                <a:cs typeface="+mn-cs"/>
              </a:defRPr>
            </a:lvl7pPr>
            <a:lvl8pPr marL="3200400" algn="l" defTabSz="914400" rtl="0" eaLnBrk="1" latinLnBrk="0" hangingPunct="1">
              <a:defRPr kumimoji="1" sz="2000" kern="1200">
                <a:solidFill>
                  <a:schemeClr val="tx1"/>
                </a:solidFill>
                <a:latin typeface="Arial" charset="0"/>
                <a:ea typeface="ＭＳ Ｐゴシック" charset="-128"/>
                <a:cs typeface="+mn-cs"/>
              </a:defRPr>
            </a:lvl8pPr>
            <a:lvl9pPr marL="3657600" algn="l" defTabSz="914400" rtl="0" eaLnBrk="1" latinLnBrk="0" hangingPunct="1">
              <a:defRPr kumimoji="1" sz="2000" kern="1200">
                <a:solidFill>
                  <a:schemeClr val="tx1"/>
                </a:solidFill>
                <a:latin typeface="Arial" charset="0"/>
                <a:ea typeface="ＭＳ Ｐゴシック" charset="-128"/>
                <a:cs typeface="+mn-cs"/>
              </a:defRPr>
            </a:lvl9pPr>
          </a:lstStyle>
          <a:p>
            <a:r>
              <a:rPr lang="ja-JP" altLang="en-US" sz="1000" dirty="0">
                <a:latin typeface="メイリオ" pitchFamily="50" charset="-128"/>
                <a:ea typeface="メイリオ" pitchFamily="50" charset="-128"/>
                <a:cs typeface="メイリオ" pitchFamily="50" charset="-128"/>
              </a:rPr>
              <a:t>イベント情報は各団体の</a:t>
            </a:r>
            <a:r>
              <a:rPr lang="en-US" altLang="ja-JP" sz="1000" dirty="0">
                <a:latin typeface="メイリオ" pitchFamily="50" charset="-128"/>
                <a:ea typeface="メイリオ" pitchFamily="50" charset="-128"/>
                <a:cs typeface="メイリオ" pitchFamily="50" charset="-128"/>
              </a:rPr>
              <a:t>HP</a:t>
            </a:r>
            <a:r>
              <a:rPr lang="ja-JP" altLang="en-US" sz="1000" dirty="0">
                <a:latin typeface="メイリオ" pitchFamily="50" charset="-128"/>
                <a:ea typeface="メイリオ" pitchFamily="50" charset="-128"/>
                <a:cs typeface="メイリオ" pitchFamily="50" charset="-128"/>
              </a:rPr>
              <a:t>等に掲載されているものを紹介しています。諸事情によりイベントが延期や中止になることも考えられますので、詳細については各団体にお問い合わせください。</a:t>
            </a:r>
          </a:p>
        </p:txBody>
      </p:sp>
      <p:sp>
        <p:nvSpPr>
          <p:cNvPr id="5" name="AutoShape 6" descr="「９月花イラスト」の画像検索結果">
            <a:extLst>
              <a:ext uri="{FF2B5EF4-FFF2-40B4-BE49-F238E27FC236}">
                <a16:creationId xmlns:a16="http://schemas.microsoft.com/office/drawing/2014/main" id="{9C2F85E0-CCAB-8367-0A83-6DA5D568BADC}"/>
              </a:ext>
            </a:extLst>
          </p:cNvPr>
          <p:cNvSpPr>
            <a:spLocks noChangeAspect="1" noChangeArrowheads="1"/>
          </p:cNvSpPr>
          <p:nvPr/>
        </p:nvSpPr>
        <p:spPr bwMode="auto">
          <a:xfrm>
            <a:off x="974173" y="2100432"/>
            <a:ext cx="304800" cy="304801"/>
          </a:xfrm>
          <a:prstGeom prst="rect">
            <a:avLst/>
          </a:prstGeom>
          <a:noFill/>
          <a:ln w="9525">
            <a:noFill/>
            <a:miter lim="800000"/>
            <a:headEnd/>
            <a:tailEnd/>
          </a:ln>
        </p:spPr>
        <p:txBody>
          <a:bodyPr/>
          <a:lstStyle/>
          <a:p>
            <a:endParaRPr lang="ja-JP" altLang="en-US"/>
          </a:p>
        </p:txBody>
      </p:sp>
      <p:sp>
        <p:nvSpPr>
          <p:cNvPr id="6" name="AutoShape 8" descr="ãããªã¼ã¤ã©ã¹ã 8æãã®ç»åæ¤ç´¢çµæ">
            <a:extLst>
              <a:ext uri="{FF2B5EF4-FFF2-40B4-BE49-F238E27FC236}">
                <a16:creationId xmlns:a16="http://schemas.microsoft.com/office/drawing/2014/main" id="{3316FA01-3399-B6C3-9D09-EB729CB4AD8B}"/>
              </a:ext>
            </a:extLst>
          </p:cNvPr>
          <p:cNvSpPr>
            <a:spLocks noChangeAspect="1" noChangeArrowheads="1"/>
          </p:cNvSpPr>
          <p:nvPr/>
        </p:nvSpPr>
        <p:spPr bwMode="auto">
          <a:xfrm>
            <a:off x="974173" y="214152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AutoShape 10" descr="ãããªã¼ã¤ã©ã¹ã 8æãã®ç»åæ¤ç´¢çµæ">
            <a:extLst>
              <a:ext uri="{FF2B5EF4-FFF2-40B4-BE49-F238E27FC236}">
                <a16:creationId xmlns:a16="http://schemas.microsoft.com/office/drawing/2014/main" id="{1BA14B8B-9B19-474B-DFAF-D3D18DBEF0F1}"/>
              </a:ext>
            </a:extLst>
          </p:cNvPr>
          <p:cNvSpPr>
            <a:spLocks noChangeAspect="1" noChangeArrowheads="1"/>
          </p:cNvSpPr>
          <p:nvPr/>
        </p:nvSpPr>
        <p:spPr bwMode="auto">
          <a:xfrm>
            <a:off x="1126573" y="233747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8" name="図 7">
            <a:extLst>
              <a:ext uri="{FF2B5EF4-FFF2-40B4-BE49-F238E27FC236}">
                <a16:creationId xmlns:a16="http://schemas.microsoft.com/office/drawing/2014/main" id="{7BCE34EF-ABF1-A00A-A0C6-47A68B468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152" y="298775"/>
            <a:ext cx="3544561" cy="200096"/>
          </a:xfrm>
          <a:prstGeom prst="rect">
            <a:avLst/>
          </a:prstGeom>
        </p:spPr>
      </p:pic>
      <p:pic>
        <p:nvPicPr>
          <p:cNvPr id="9" name="図 8">
            <a:extLst>
              <a:ext uri="{FF2B5EF4-FFF2-40B4-BE49-F238E27FC236}">
                <a16:creationId xmlns:a16="http://schemas.microsoft.com/office/drawing/2014/main" id="{81831F8B-156F-A103-36D9-2DD9DEEB2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58" y="269975"/>
            <a:ext cx="258444" cy="2369756"/>
          </a:xfrm>
          <a:prstGeom prst="rect">
            <a:avLst/>
          </a:prstGeom>
        </p:spPr>
      </p:pic>
      <p:grpSp>
        <p:nvGrpSpPr>
          <p:cNvPr id="10" name="グループ化 9">
            <a:extLst>
              <a:ext uri="{FF2B5EF4-FFF2-40B4-BE49-F238E27FC236}">
                <a16:creationId xmlns:a16="http://schemas.microsoft.com/office/drawing/2014/main" id="{EF872612-2A44-81CD-FC94-8BD346895040}"/>
              </a:ext>
            </a:extLst>
          </p:cNvPr>
          <p:cNvGrpSpPr/>
          <p:nvPr/>
        </p:nvGrpSpPr>
        <p:grpSpPr>
          <a:xfrm>
            <a:off x="771826" y="501589"/>
            <a:ext cx="6267155" cy="625563"/>
            <a:chOff x="14897863" y="-6747571"/>
            <a:chExt cx="6469245" cy="561805"/>
          </a:xfrm>
        </p:grpSpPr>
        <p:grpSp>
          <p:nvGrpSpPr>
            <p:cNvPr id="11" name="グループ化 10">
              <a:extLst>
                <a:ext uri="{FF2B5EF4-FFF2-40B4-BE49-F238E27FC236}">
                  <a16:creationId xmlns:a16="http://schemas.microsoft.com/office/drawing/2014/main" id="{DA09D20C-CDFC-0D60-99DD-7E79E63DFCD8}"/>
                </a:ext>
              </a:extLst>
            </p:cNvPr>
            <p:cNvGrpSpPr/>
            <p:nvPr/>
          </p:nvGrpSpPr>
          <p:grpSpPr>
            <a:xfrm>
              <a:off x="15093101" y="-6747571"/>
              <a:ext cx="6220343" cy="561805"/>
              <a:chOff x="15103385" y="-4575124"/>
              <a:chExt cx="6295693" cy="565426"/>
            </a:xfrm>
          </p:grpSpPr>
          <p:sp>
            <p:nvSpPr>
              <p:cNvPr id="13" name="テキスト ボックス 5">
                <a:extLst>
                  <a:ext uri="{FF2B5EF4-FFF2-40B4-BE49-F238E27FC236}">
                    <a16:creationId xmlns:a16="http://schemas.microsoft.com/office/drawing/2014/main" id="{0352DDCE-B694-340C-7625-7FF6D2087115}"/>
                  </a:ext>
                </a:extLst>
              </p:cNvPr>
              <p:cNvSpPr txBox="1">
                <a:spLocks noChangeArrowheads="1"/>
              </p:cNvSpPr>
              <p:nvPr/>
            </p:nvSpPr>
            <p:spPr bwMode="auto">
              <a:xfrm>
                <a:off x="15103385" y="-4225585"/>
                <a:ext cx="6295693" cy="215887"/>
              </a:xfrm>
              <a:prstGeom prst="rect">
                <a:avLst/>
              </a:prstGeom>
              <a:noFill/>
              <a:ln w="9525">
                <a:noFill/>
                <a:miter lim="800000"/>
                <a:headEnd/>
                <a:tailEnd/>
              </a:ln>
            </p:spPr>
            <p:txBody>
              <a:bodyPr wrap="square" lIns="59372" tIns="29686" rIns="59372" bIns="29686">
                <a:spAutoFit/>
              </a:bodyPr>
              <a:lstStyle/>
              <a:p>
                <a:pPr algn="ctr" defTabSz="914400">
                  <a:lnSpc>
                    <a:spcPts val="1300"/>
                  </a:lnSpc>
                </a:pPr>
                <a:endParaRPr lang="en-US" altLang="ja-JP" sz="1400" b="1" dirty="0">
                  <a:solidFill>
                    <a:srgbClr val="0070C0"/>
                  </a:solidFill>
                  <a:latin typeface="メイリオ" pitchFamily="50" charset="-128"/>
                  <a:ea typeface="メイリオ" pitchFamily="50" charset="-128"/>
                  <a:cs typeface="メイリオ" pitchFamily="50" charset="-128"/>
                </a:endParaRPr>
              </a:p>
            </p:txBody>
          </p:sp>
          <p:sp>
            <p:nvSpPr>
              <p:cNvPr id="14" name="テキスト ボックス 1">
                <a:extLst>
                  <a:ext uri="{FF2B5EF4-FFF2-40B4-BE49-F238E27FC236}">
                    <a16:creationId xmlns:a16="http://schemas.microsoft.com/office/drawing/2014/main" id="{B88D91E1-4151-BAF0-A613-B92E9D6F5EE3}"/>
                  </a:ext>
                </a:extLst>
              </p:cNvPr>
              <p:cNvSpPr txBox="1">
                <a:spLocks noChangeArrowheads="1"/>
              </p:cNvSpPr>
              <p:nvPr/>
            </p:nvSpPr>
            <p:spPr bwMode="auto">
              <a:xfrm>
                <a:off x="15334213" y="-4575124"/>
                <a:ext cx="5335142" cy="248922"/>
              </a:xfrm>
              <a:prstGeom prst="rect">
                <a:avLst/>
              </a:prstGeom>
              <a:noFill/>
              <a:ln w="9525">
                <a:noFill/>
                <a:miter lim="800000"/>
                <a:headEnd/>
                <a:tailEnd/>
              </a:ln>
            </p:spPr>
            <p:txBody>
              <a:bodyPr wrap="square" lIns="59372" tIns="29686" rIns="59372" bIns="29686">
                <a:spAutoFit/>
              </a:bodyPr>
              <a:lstStyle/>
              <a:p>
                <a:pPr algn="ctr" defTabSz="914400"/>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ちょっと気になる</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団体を</a:t>
                </a:r>
                <a:r>
                  <a:rPr lang="ja-JP" altLang="en-US" sz="1400" b="1" dirty="0">
                    <a:latin typeface="メイリオ" panose="020B0604030504040204" pitchFamily="50" charset="-128"/>
                    <a:ea typeface="メイリオ" panose="020B0604030504040204" pitchFamily="50" charset="-128"/>
                    <a:cs typeface="Meiryo UI" pitchFamily="50" charset="-128"/>
                  </a:rPr>
                  <a:t>紹介します</a:t>
                </a:r>
                <a:r>
                  <a:rPr lang="ja-JP"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2" name="テキスト ボックス 5">
              <a:extLst>
                <a:ext uri="{FF2B5EF4-FFF2-40B4-BE49-F238E27FC236}">
                  <a16:creationId xmlns:a16="http://schemas.microsoft.com/office/drawing/2014/main" id="{EBDC20BB-3034-0C64-B981-2B9A708872D3}"/>
                </a:ext>
              </a:extLst>
            </p:cNvPr>
            <p:cNvSpPr txBox="1">
              <a:spLocks noChangeArrowheads="1"/>
            </p:cNvSpPr>
            <p:nvPr/>
          </p:nvSpPr>
          <p:spPr bwMode="auto">
            <a:xfrm>
              <a:off x="14897863" y="-6414801"/>
              <a:ext cx="6469245" cy="207595"/>
            </a:xfrm>
            <a:prstGeom prst="rect">
              <a:avLst/>
            </a:prstGeom>
            <a:noFill/>
            <a:ln w="9525">
              <a:noFill/>
              <a:miter lim="800000"/>
              <a:headEnd/>
              <a:tailEnd/>
            </a:ln>
          </p:spPr>
          <p:txBody>
            <a:bodyPr wrap="square" lIns="59372" tIns="29686" rIns="59372" bIns="29686">
              <a:spAutoFit/>
            </a:bodyPr>
            <a:lstStyle/>
            <a:p>
              <a:pPr algn="ctr" defTabSz="914400">
                <a:lnSpc>
                  <a:spcPts val="1300"/>
                </a:lnSpc>
              </a:pPr>
              <a:endParaRPr lang="en-US" altLang="ja-JP" sz="1200" b="1" dirty="0">
                <a:latin typeface="メイリオ" pitchFamily="50" charset="-128"/>
                <a:ea typeface="メイリオ" pitchFamily="50" charset="-128"/>
                <a:cs typeface="メイリオ" pitchFamily="50" charset="-128"/>
              </a:endParaRPr>
            </a:p>
          </p:txBody>
        </p:sp>
      </p:grpSp>
      <p:sp>
        <p:nvSpPr>
          <p:cNvPr id="15" name="正方形/長方形 14">
            <a:extLst>
              <a:ext uri="{FF2B5EF4-FFF2-40B4-BE49-F238E27FC236}">
                <a16:creationId xmlns:a16="http://schemas.microsoft.com/office/drawing/2014/main" id="{318094BF-2C5A-4016-14BC-D7A684EFB378}"/>
              </a:ext>
            </a:extLst>
          </p:cNvPr>
          <p:cNvSpPr/>
          <p:nvPr/>
        </p:nvSpPr>
        <p:spPr>
          <a:xfrm>
            <a:off x="611583" y="3416434"/>
            <a:ext cx="6659644" cy="253916"/>
          </a:xfrm>
          <a:prstGeom prst="rect">
            <a:avLst/>
          </a:prstGeom>
          <a:ln>
            <a:noFill/>
          </a:ln>
        </p:spPr>
        <p:txBody>
          <a:bodyPr wrap="square">
            <a:spAutoFit/>
          </a:bodyPr>
          <a:lstStyle/>
          <a:p>
            <a:pPr>
              <a:spcAft>
                <a:spcPts val="0"/>
              </a:spcAft>
            </a:pPr>
            <a:r>
              <a:rPr lang="ja-JP" altLang="en-US" sz="1050" b="0" i="0" dirty="0">
                <a:solidFill>
                  <a:srgbClr val="000000"/>
                </a:solidFill>
                <a:effectLst/>
                <a:latin typeface="メイリオ" panose="020B0604030504040204" pitchFamily="50" charset="-128"/>
                <a:ea typeface="メイリオ" panose="020B0604030504040204" pitchFamily="50" charset="-128"/>
              </a:rPr>
              <a:t>　</a:t>
            </a:r>
            <a:endParaRPr lang="en-US" altLang="ja-JP" sz="1050" kern="15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6">
            <a:extLst>
              <a:ext uri="{FF2B5EF4-FFF2-40B4-BE49-F238E27FC236}">
                <a16:creationId xmlns:a16="http://schemas.microsoft.com/office/drawing/2014/main" id="{DA8B8210-563E-E7DD-FD15-CCA84DAECE7E}"/>
              </a:ext>
            </a:extLst>
          </p:cNvPr>
          <p:cNvSpPr txBox="1">
            <a:spLocks noChangeArrowheads="1"/>
          </p:cNvSpPr>
          <p:nvPr/>
        </p:nvSpPr>
        <p:spPr bwMode="auto">
          <a:xfrm>
            <a:off x="905667" y="1538957"/>
            <a:ext cx="6208189" cy="567783"/>
          </a:xfrm>
          <a:prstGeom prst="rect">
            <a:avLst/>
          </a:prstGeom>
          <a:noFill/>
          <a:ln w="9525">
            <a:noFill/>
            <a:miter lim="800000"/>
            <a:headEnd/>
            <a:tailEnd/>
          </a:ln>
        </p:spPr>
        <p:txBody>
          <a:bodyPr wrap="square" lIns="59372" tIns="29686" rIns="59372" bIns="29686">
            <a:spAutoFit/>
          </a:bodyPr>
          <a:lstStyle/>
          <a:p>
            <a:pPr defTabSz="914400"/>
            <a:endParaRPr lang="en-US" altLang="ja-JP" sz="1100" b="1" dirty="0">
              <a:solidFill>
                <a:srgbClr val="000000"/>
              </a:solidFill>
              <a:latin typeface="メイリオ" pitchFamily="50" charset="-128"/>
              <a:ea typeface="メイリオ" pitchFamily="50" charset="-128"/>
              <a:cs typeface="メイリオ" pitchFamily="50" charset="-128"/>
            </a:endParaRPr>
          </a:p>
          <a:p>
            <a:pPr defTabSz="914400"/>
            <a:r>
              <a:rPr lang="ja-JP" altLang="en-US" sz="1100" b="1" dirty="0">
                <a:solidFill>
                  <a:srgbClr val="000000"/>
                </a:solidFill>
                <a:latin typeface="メイリオ" pitchFamily="50" charset="-128"/>
                <a:ea typeface="メイリオ" pitchFamily="50" charset="-128"/>
                <a:cs typeface="メイリオ" pitchFamily="50" charset="-128"/>
              </a:rPr>
              <a:t>♪当センターで行われる</a:t>
            </a:r>
            <a:r>
              <a:rPr lang="ja-JP" altLang="en-US" sz="1100" b="1" dirty="0">
                <a:latin typeface="メイリオ" pitchFamily="50" charset="-128"/>
                <a:ea typeface="メイリオ" pitchFamily="50" charset="-128"/>
                <a:cs typeface="メイリオ" pitchFamily="50" charset="-128"/>
              </a:rPr>
              <a:t>「第</a:t>
            </a:r>
            <a:r>
              <a:rPr lang="en-US" altLang="ja-JP" sz="1100" b="1" dirty="0">
                <a:latin typeface="メイリオ" pitchFamily="50" charset="-128"/>
                <a:ea typeface="メイリオ" pitchFamily="50" charset="-128"/>
                <a:cs typeface="メイリオ" pitchFamily="50" charset="-128"/>
              </a:rPr>
              <a:t>172</a:t>
            </a:r>
            <a:r>
              <a:rPr lang="ja-JP" altLang="en-US" sz="1100" b="1" dirty="0">
                <a:latin typeface="メイリオ" pitchFamily="50" charset="-128"/>
                <a:ea typeface="メイリオ" pitchFamily="50" charset="-128"/>
                <a:cs typeface="メイリオ" pitchFamily="50" charset="-128"/>
              </a:rPr>
              <a:t>回</a:t>
            </a:r>
            <a:r>
              <a:rPr lang="ja-JP" altLang="ja-JP" sz="1100" b="1" dirty="0">
                <a:latin typeface="メイリオ" pitchFamily="50" charset="-128"/>
                <a:ea typeface="メイリオ" pitchFamily="50" charset="-128"/>
                <a:cs typeface="メイリオ" pitchFamily="50" charset="-128"/>
              </a:rPr>
              <a:t>市民と</a:t>
            </a:r>
            <a:r>
              <a:rPr lang="en-US" altLang="ja-JP" sz="1100" b="1" dirty="0">
                <a:latin typeface="メイリオ" pitchFamily="50" charset="-128"/>
                <a:ea typeface="メイリオ" pitchFamily="50" charset="-128"/>
                <a:cs typeface="メイリオ" pitchFamily="50" charset="-128"/>
              </a:rPr>
              <a:t>NPO</a:t>
            </a:r>
            <a:r>
              <a:rPr lang="ja-JP" altLang="ja-JP" sz="1100" b="1" dirty="0">
                <a:latin typeface="メイリオ" pitchFamily="50" charset="-128"/>
                <a:ea typeface="メイリオ" pitchFamily="50" charset="-128"/>
                <a:cs typeface="メイリオ" pitchFamily="50" charset="-128"/>
              </a:rPr>
              <a:t>の交流サロン</a:t>
            </a:r>
            <a:r>
              <a:rPr lang="ja-JP" altLang="en-US" sz="1100" b="1" dirty="0">
                <a:latin typeface="メイリオ" pitchFamily="50" charset="-128"/>
                <a:ea typeface="メイリオ" pitchFamily="50" charset="-128"/>
                <a:cs typeface="メイリオ" pitchFamily="50" charset="-128"/>
              </a:rPr>
              <a:t>」にご登壇いただきます♪ </a:t>
            </a:r>
            <a:endParaRPr lang="en-US" altLang="ja-JP" sz="1100" b="1" dirty="0">
              <a:latin typeface="メイリオ" pitchFamily="50" charset="-128"/>
              <a:ea typeface="メイリオ" pitchFamily="50" charset="-128"/>
              <a:cs typeface="メイリオ" pitchFamily="50" charset="-128"/>
            </a:endParaRPr>
          </a:p>
          <a:p>
            <a:pPr defTabSz="914400"/>
            <a:r>
              <a:rPr lang="ja-JP" altLang="en-US" sz="1100" b="1" u="sng" dirty="0">
                <a:solidFill>
                  <a:srgbClr val="000000"/>
                </a:solidFill>
                <a:latin typeface="メイリオ" pitchFamily="50" charset="-128"/>
                <a:ea typeface="メイリオ" pitchFamily="50" charset="-128"/>
                <a:cs typeface="メイリオ" pitchFamily="50" charset="-128"/>
              </a:rPr>
              <a:t>開催日時：</a:t>
            </a:r>
            <a:r>
              <a:rPr lang="en-US" altLang="ja-JP" sz="1100" b="1" u="sng" dirty="0">
                <a:solidFill>
                  <a:srgbClr val="000000"/>
                </a:solidFill>
                <a:latin typeface="メイリオ" pitchFamily="50" charset="-128"/>
                <a:ea typeface="メイリオ" pitchFamily="50" charset="-128"/>
                <a:cs typeface="メイリオ" pitchFamily="50" charset="-128"/>
              </a:rPr>
              <a:t>2023</a:t>
            </a:r>
            <a:r>
              <a:rPr lang="ja-JP" altLang="en-US" sz="1100" b="1" u="sng" dirty="0">
                <a:solidFill>
                  <a:srgbClr val="000000"/>
                </a:solidFill>
                <a:latin typeface="メイリオ" pitchFamily="50" charset="-128"/>
                <a:ea typeface="メイリオ" pitchFamily="50" charset="-128"/>
                <a:cs typeface="メイリオ" pitchFamily="50" charset="-128"/>
              </a:rPr>
              <a:t>年</a:t>
            </a:r>
            <a:r>
              <a:rPr lang="en-US" altLang="ja-JP" sz="1100" b="1" u="sng" dirty="0">
                <a:solidFill>
                  <a:srgbClr val="000000"/>
                </a:solidFill>
                <a:latin typeface="メイリオ" pitchFamily="50" charset="-128"/>
                <a:ea typeface="メイリオ" pitchFamily="50" charset="-128"/>
                <a:cs typeface="メイリオ" pitchFamily="50" charset="-128"/>
              </a:rPr>
              <a:t>11</a:t>
            </a:r>
            <a:r>
              <a:rPr lang="zh-TW" altLang="en-US" sz="1100" b="1" u="sng" dirty="0">
                <a:solidFill>
                  <a:srgbClr val="000000"/>
                </a:solidFill>
                <a:latin typeface="メイリオ" pitchFamily="50" charset="-128"/>
                <a:ea typeface="メイリオ" pitchFamily="50" charset="-128"/>
                <a:cs typeface="メイリオ" pitchFamily="50" charset="-128"/>
              </a:rPr>
              <a:t>月</a:t>
            </a:r>
            <a:r>
              <a:rPr lang="en-US" altLang="zh-TW" sz="1100" b="1" u="sng" dirty="0">
                <a:solidFill>
                  <a:srgbClr val="000000"/>
                </a:solidFill>
                <a:latin typeface="メイリオ" pitchFamily="50" charset="-128"/>
                <a:ea typeface="メイリオ" pitchFamily="50" charset="-128"/>
                <a:cs typeface="メイリオ" pitchFamily="50" charset="-128"/>
              </a:rPr>
              <a:t>9</a:t>
            </a:r>
            <a:r>
              <a:rPr lang="ja-JP" altLang="en-US" sz="1100" b="1" u="sng" dirty="0">
                <a:solidFill>
                  <a:srgbClr val="000000"/>
                </a:solidFill>
                <a:latin typeface="メイリオ" pitchFamily="50" charset="-128"/>
                <a:ea typeface="メイリオ" pitchFamily="50" charset="-128"/>
                <a:cs typeface="メイリオ" pitchFamily="50" charset="-128"/>
              </a:rPr>
              <a:t>日</a:t>
            </a:r>
            <a:r>
              <a:rPr lang="en-US" altLang="zh-TW" sz="1100" b="1" u="sng" dirty="0">
                <a:solidFill>
                  <a:srgbClr val="000000"/>
                </a:solidFill>
                <a:latin typeface="メイリオ" pitchFamily="50" charset="-128"/>
                <a:ea typeface="メイリオ" pitchFamily="50" charset="-128"/>
                <a:cs typeface="メイリオ" pitchFamily="50" charset="-128"/>
              </a:rPr>
              <a:t>(</a:t>
            </a:r>
            <a:r>
              <a:rPr lang="ja-JP" altLang="en-US" sz="1100" b="1" u="sng" dirty="0">
                <a:solidFill>
                  <a:srgbClr val="000000"/>
                </a:solidFill>
                <a:latin typeface="メイリオ" pitchFamily="50" charset="-128"/>
                <a:ea typeface="メイリオ" pitchFamily="50" charset="-128"/>
                <a:cs typeface="メイリオ" pitchFamily="50" charset="-128"/>
              </a:rPr>
              <a:t>木</a:t>
            </a:r>
            <a:r>
              <a:rPr lang="en-US" altLang="zh-TW" sz="1100" b="1" u="sng" dirty="0">
                <a:solidFill>
                  <a:srgbClr val="000000"/>
                </a:solidFill>
                <a:latin typeface="メイリオ" pitchFamily="50" charset="-128"/>
                <a:ea typeface="メイリオ" pitchFamily="50" charset="-128"/>
                <a:cs typeface="メイリオ" pitchFamily="50" charset="-128"/>
              </a:rPr>
              <a:t>)</a:t>
            </a:r>
            <a:r>
              <a:rPr lang="en-US" altLang="ja-JP" sz="1100" b="1" u="sng" dirty="0">
                <a:solidFill>
                  <a:srgbClr val="000000"/>
                </a:solidFill>
                <a:latin typeface="メイリオ" pitchFamily="50" charset="-128"/>
                <a:ea typeface="メイリオ" pitchFamily="50" charset="-128"/>
                <a:cs typeface="メイリオ" pitchFamily="50" charset="-128"/>
              </a:rPr>
              <a:t>18</a:t>
            </a:r>
            <a:r>
              <a:rPr lang="ja-JP" altLang="en-US" sz="1100" b="1" u="sng" dirty="0">
                <a:solidFill>
                  <a:srgbClr val="000000"/>
                </a:solidFill>
                <a:latin typeface="メイリオ" pitchFamily="50" charset="-128"/>
                <a:ea typeface="メイリオ" pitchFamily="50" charset="-128"/>
                <a:cs typeface="メイリオ" pitchFamily="50" charset="-128"/>
              </a:rPr>
              <a:t>時</a:t>
            </a:r>
            <a:r>
              <a:rPr lang="en-US" altLang="ja-JP" sz="1100" b="1" u="sng" dirty="0">
                <a:solidFill>
                  <a:srgbClr val="000000"/>
                </a:solidFill>
                <a:latin typeface="メイリオ" pitchFamily="50" charset="-128"/>
                <a:ea typeface="メイリオ" pitchFamily="50" charset="-128"/>
                <a:cs typeface="メイリオ" pitchFamily="50" charset="-128"/>
              </a:rPr>
              <a:t>45</a:t>
            </a:r>
            <a:r>
              <a:rPr lang="ja-JP" altLang="en-US" sz="1100" b="1" u="sng" dirty="0">
                <a:solidFill>
                  <a:srgbClr val="000000"/>
                </a:solidFill>
                <a:latin typeface="メイリオ" pitchFamily="50" charset="-128"/>
                <a:ea typeface="メイリオ" pitchFamily="50" charset="-128"/>
                <a:cs typeface="メイリオ" pitchFamily="50" charset="-128"/>
              </a:rPr>
              <a:t>分～</a:t>
            </a:r>
            <a:r>
              <a:rPr lang="en-US" altLang="ja-JP" sz="1100" b="1" u="sng" dirty="0">
                <a:solidFill>
                  <a:srgbClr val="000000"/>
                </a:solidFill>
                <a:latin typeface="メイリオ" pitchFamily="50" charset="-128"/>
                <a:ea typeface="メイリオ" pitchFamily="50" charset="-128"/>
                <a:cs typeface="メイリオ" pitchFamily="50" charset="-128"/>
              </a:rPr>
              <a:t>20</a:t>
            </a:r>
            <a:r>
              <a:rPr lang="ja-JP" altLang="en-US" sz="1100" b="1" u="sng" dirty="0">
                <a:solidFill>
                  <a:srgbClr val="000000"/>
                </a:solidFill>
                <a:latin typeface="メイリオ" pitchFamily="50" charset="-128"/>
                <a:ea typeface="メイリオ" pitchFamily="50" charset="-128"/>
                <a:cs typeface="メイリオ" pitchFamily="50" charset="-128"/>
              </a:rPr>
              <a:t>時</a:t>
            </a:r>
            <a:r>
              <a:rPr lang="en-US" altLang="ja-JP" sz="1100" b="1" u="sng" dirty="0">
                <a:solidFill>
                  <a:srgbClr val="000000"/>
                </a:solidFill>
                <a:latin typeface="メイリオ" pitchFamily="50" charset="-128"/>
                <a:ea typeface="メイリオ" pitchFamily="50" charset="-128"/>
                <a:cs typeface="メイリオ" pitchFamily="50" charset="-128"/>
              </a:rPr>
              <a:t>45</a:t>
            </a:r>
            <a:r>
              <a:rPr lang="ja-JP" altLang="en-US" sz="1100" b="1" u="sng" dirty="0">
                <a:solidFill>
                  <a:srgbClr val="000000"/>
                </a:solidFill>
                <a:latin typeface="メイリオ" pitchFamily="50" charset="-128"/>
                <a:ea typeface="メイリオ" pitchFamily="50" charset="-128"/>
                <a:cs typeface="メイリオ" pitchFamily="50" charset="-128"/>
              </a:rPr>
              <a:t>分</a:t>
            </a:r>
            <a:r>
              <a:rPr lang="ja-JP" altLang="en-US" sz="1100" b="1" dirty="0">
                <a:solidFill>
                  <a:srgbClr val="000000"/>
                </a:solidFill>
                <a:latin typeface="メイリオ" pitchFamily="50" charset="-128"/>
                <a:ea typeface="メイリオ" pitchFamily="50" charset="-128"/>
                <a:cs typeface="メイリオ" pitchFamily="50" charset="-128"/>
              </a:rPr>
              <a:t>　　　</a:t>
            </a:r>
            <a:r>
              <a:rPr lang="en-US" altLang="ja-JP" sz="1100" b="1" dirty="0">
                <a:solidFill>
                  <a:srgbClr val="000000"/>
                </a:solidFill>
                <a:latin typeface="メイリオ" pitchFamily="50" charset="-128"/>
                <a:ea typeface="メイリオ" pitchFamily="50" charset="-128"/>
                <a:cs typeface="メイリオ" pitchFamily="50" charset="-128"/>
              </a:rPr>
              <a:t>※</a:t>
            </a:r>
            <a:r>
              <a:rPr lang="ja-JP" altLang="en-US" sz="1100" dirty="0">
                <a:latin typeface="メイリオ" pitchFamily="50" charset="-128"/>
                <a:ea typeface="メイリオ" pitchFamily="50" charset="-128"/>
                <a:cs typeface="メイリオ" pitchFamily="50" charset="-128"/>
              </a:rPr>
              <a:t>是非ご参加ください。</a:t>
            </a:r>
          </a:p>
        </p:txBody>
      </p:sp>
      <p:sp>
        <p:nvSpPr>
          <p:cNvPr id="17" name="正方形/長方形 9">
            <a:extLst>
              <a:ext uri="{FF2B5EF4-FFF2-40B4-BE49-F238E27FC236}">
                <a16:creationId xmlns:a16="http://schemas.microsoft.com/office/drawing/2014/main" id="{2656683F-ED87-E96D-AB90-AA0CD2522DD6}"/>
              </a:ext>
            </a:extLst>
          </p:cNvPr>
          <p:cNvSpPr>
            <a:spLocks noChangeArrowheads="1"/>
          </p:cNvSpPr>
          <p:nvPr/>
        </p:nvSpPr>
        <p:spPr bwMode="auto">
          <a:xfrm>
            <a:off x="472293" y="2107036"/>
            <a:ext cx="4236359" cy="486351"/>
          </a:xfrm>
          <a:prstGeom prst="rect">
            <a:avLst/>
          </a:prstGeom>
          <a:noFill/>
          <a:ln w="9525">
            <a:noFill/>
            <a:miter lim="800000"/>
            <a:headEnd/>
            <a:tailEnd/>
          </a:ln>
        </p:spPr>
        <p:txBody>
          <a:bodyPr wrap="square" lIns="59372" tIns="29686" rIns="59372" bIns="29686">
            <a:spAutoFit/>
          </a:bodyPr>
          <a:lstStyle/>
          <a:p>
            <a:pPr defTabSz="592138">
              <a:lnSpc>
                <a:spcPts val="1100"/>
              </a:lnSpc>
            </a:pPr>
            <a:r>
              <a:rPr lang="ja-JP" altLang="en-US" sz="1000" dirty="0">
                <a:solidFill>
                  <a:srgbClr val="000000"/>
                </a:solidFill>
                <a:latin typeface="メイリオ" pitchFamily="50" charset="-128"/>
                <a:ea typeface="メイリオ" pitchFamily="50" charset="-128"/>
                <a:cs typeface="メイリオ" pitchFamily="50" charset="-128"/>
              </a:rPr>
              <a:t>参加方法：オンライン</a:t>
            </a:r>
            <a:r>
              <a:rPr lang="en-US" altLang="ja-JP" sz="1000" dirty="0">
                <a:solidFill>
                  <a:srgbClr val="000000"/>
                </a:solidFill>
                <a:latin typeface="メイリオ" pitchFamily="50" charset="-128"/>
                <a:ea typeface="メイリオ" pitchFamily="50" charset="-128"/>
                <a:cs typeface="メイリオ" pitchFamily="50" charset="-128"/>
              </a:rPr>
              <a:t>(</a:t>
            </a:r>
            <a:r>
              <a:rPr lang="ja-JP" altLang="en-US" sz="1000" dirty="0">
                <a:solidFill>
                  <a:srgbClr val="000000"/>
                </a:solidFill>
                <a:latin typeface="メイリオ" pitchFamily="50" charset="-128"/>
                <a:ea typeface="メイリオ" pitchFamily="50" charset="-128"/>
                <a:cs typeface="メイリオ" pitchFamily="50" charset="-128"/>
              </a:rPr>
              <a:t>詳細は</a:t>
            </a:r>
            <a:r>
              <a:rPr lang="en-US" altLang="ja-JP" sz="1000" dirty="0">
                <a:solidFill>
                  <a:srgbClr val="000000"/>
                </a:solidFill>
                <a:latin typeface="メイリオ" pitchFamily="50" charset="-128"/>
                <a:ea typeface="メイリオ" pitchFamily="50" charset="-128"/>
                <a:cs typeface="メイリオ" pitchFamily="50" charset="-128"/>
              </a:rPr>
              <a:t>https://snponet.net</a:t>
            </a:r>
            <a:r>
              <a:rPr lang="en-US" altLang="ja-JP" sz="1000" dirty="0">
                <a:solidFill>
                  <a:srgbClr val="000000"/>
                </a:solidFill>
                <a:latin typeface="小塚ゴシック Pro L"/>
                <a:ea typeface="小塚ゴシック Pro L"/>
                <a:cs typeface="メイリオ" pitchFamily="50" charset="-128"/>
              </a:rPr>
              <a:t>)</a:t>
            </a:r>
            <a:endParaRPr lang="en-US" altLang="ja-JP" sz="1000" dirty="0">
              <a:solidFill>
                <a:srgbClr val="000000"/>
              </a:solidFill>
              <a:latin typeface="メイリオ" pitchFamily="50" charset="-128"/>
              <a:ea typeface="メイリオ" pitchFamily="50" charset="-128"/>
              <a:cs typeface="メイリオ" pitchFamily="50" charset="-128"/>
            </a:endParaRPr>
          </a:p>
          <a:p>
            <a:pPr marL="0" marR="0" lvl="0" indent="0" algn="l" defTabSz="592138" rtl="0" eaLnBrk="1" fontAlgn="base" latinLnBrk="0" hangingPunct="1">
              <a:lnSpc>
                <a:spcPts val="1100"/>
              </a:lnSpc>
              <a:spcBef>
                <a:spcPct val="0"/>
              </a:spcBef>
              <a:spcAft>
                <a:spcPct val="0"/>
              </a:spcAft>
              <a:buClrTx/>
              <a:buSzTx/>
              <a:buFontTx/>
              <a:buNone/>
              <a:tabLst/>
              <a:defRPr/>
            </a:pPr>
            <a:r>
              <a:rPr lang="ja-JP" altLang="en-US" sz="1000" dirty="0">
                <a:solidFill>
                  <a:srgbClr val="000000"/>
                </a:solidFill>
                <a:latin typeface="メイリオ" pitchFamily="50" charset="-128"/>
                <a:ea typeface="メイリオ" pitchFamily="50" charset="-128"/>
                <a:cs typeface="メイリオ" pitchFamily="50" charset="-128"/>
              </a:rPr>
              <a:t>語り手：一般社団法人 </a:t>
            </a:r>
            <a:r>
              <a:rPr lang="en-US" altLang="ja-JP" sz="1000" dirty="0" err="1">
                <a:solidFill>
                  <a:srgbClr val="000000"/>
                </a:solidFill>
                <a:latin typeface="メイリオ" pitchFamily="50" charset="-128"/>
                <a:ea typeface="メイリオ" pitchFamily="50" charset="-128"/>
                <a:cs typeface="メイリオ" pitchFamily="50" charset="-128"/>
              </a:rPr>
              <a:t>S.C.P.Japan</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100"/>
              </a:lnSpc>
            </a:pPr>
            <a:r>
              <a:rPr lang="ja-JP" altLang="en-US" sz="1000" dirty="0">
                <a:solidFill>
                  <a:srgbClr val="000000"/>
                </a:solidFill>
                <a:latin typeface="メイリオ" pitchFamily="50" charset="-128"/>
                <a:ea typeface="メイリオ" pitchFamily="50" charset="-128"/>
                <a:cs typeface="メイリオ" pitchFamily="50" charset="-128"/>
              </a:rPr>
              <a:t>参加費：無料</a:t>
            </a:r>
            <a:endParaRPr lang="en-US" altLang="ja-JP" sz="1000" dirty="0">
              <a:solidFill>
                <a:srgbClr val="000000"/>
              </a:solidFill>
              <a:latin typeface="メイリオ" pitchFamily="50" charset="-128"/>
              <a:ea typeface="メイリオ" pitchFamily="50" charset="-128"/>
              <a:cs typeface="メイリオ" pitchFamily="50" charset="-128"/>
            </a:endParaRPr>
          </a:p>
        </p:txBody>
      </p:sp>
      <p:pic>
        <p:nvPicPr>
          <p:cNvPr id="18" name="図 17">
            <a:extLst>
              <a:ext uri="{FF2B5EF4-FFF2-40B4-BE49-F238E27FC236}">
                <a16:creationId xmlns:a16="http://schemas.microsoft.com/office/drawing/2014/main" id="{5E0F13EB-3DCE-AD97-85F8-5F058AD94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0" y="2559493"/>
            <a:ext cx="3575304" cy="201831"/>
          </a:xfrm>
          <a:prstGeom prst="rect">
            <a:avLst/>
          </a:prstGeom>
        </p:spPr>
      </p:pic>
      <p:sp>
        <p:nvSpPr>
          <p:cNvPr id="19" name="テキスト ボックス 8">
            <a:extLst>
              <a:ext uri="{FF2B5EF4-FFF2-40B4-BE49-F238E27FC236}">
                <a16:creationId xmlns:a16="http://schemas.microsoft.com/office/drawing/2014/main" id="{71053D61-060E-81EF-D974-2E7C1E605834}"/>
              </a:ext>
            </a:extLst>
          </p:cNvPr>
          <p:cNvSpPr txBox="1">
            <a:spLocks noChangeArrowheads="1"/>
          </p:cNvSpPr>
          <p:nvPr/>
        </p:nvSpPr>
        <p:spPr bwMode="auto">
          <a:xfrm>
            <a:off x="3672876" y="2127251"/>
            <a:ext cx="3670655" cy="579325"/>
          </a:xfrm>
          <a:prstGeom prst="rect">
            <a:avLst/>
          </a:prstGeom>
          <a:noFill/>
          <a:ln w="9525">
            <a:noFill/>
            <a:miter lim="800000"/>
            <a:headEnd/>
            <a:tailEnd/>
          </a:ln>
        </p:spPr>
        <p:txBody>
          <a:bodyPr wrap="square" lIns="59372" tIns="29686" rIns="59372" bIns="29686">
            <a:spAutoFit/>
          </a:bodyPr>
          <a:lstStyle/>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 主催・問合せ：新宿</a:t>
            </a:r>
            <a:r>
              <a:rPr lang="en-US" altLang="ja-JP" sz="1000" dirty="0">
                <a:solidFill>
                  <a:srgbClr val="000000"/>
                </a:solidFill>
                <a:latin typeface="メイリオ" pitchFamily="50" charset="-128"/>
                <a:ea typeface="メイリオ" pitchFamily="50" charset="-128"/>
                <a:cs typeface="メイリオ" pitchFamily="50" charset="-128"/>
              </a:rPr>
              <a:t>NPO</a:t>
            </a:r>
            <a:r>
              <a:rPr lang="ja-JP" altLang="en-US" sz="1000" dirty="0">
                <a:solidFill>
                  <a:srgbClr val="000000"/>
                </a:solidFill>
                <a:latin typeface="メイリオ" pitchFamily="50" charset="-128"/>
                <a:ea typeface="メイリオ" pitchFamily="50" charset="-128"/>
                <a:cs typeface="メイリオ" pitchFamily="50" charset="-128"/>
              </a:rPr>
              <a:t>ネットワーク協議会</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r>
              <a:rPr lang="en-US" altLang="ja-JP" sz="1000" dirty="0">
                <a:solidFill>
                  <a:srgbClr val="000000"/>
                </a:solidFill>
                <a:latin typeface="メイリオ" pitchFamily="50" charset="-128"/>
                <a:ea typeface="メイリオ" pitchFamily="50" charset="-128"/>
                <a:cs typeface="メイリオ" pitchFamily="50" charset="-128"/>
              </a:rPr>
              <a:t>【</a:t>
            </a:r>
            <a:r>
              <a:rPr lang="ja-JP" altLang="en-US" sz="1000" dirty="0">
                <a:solidFill>
                  <a:srgbClr val="000000"/>
                </a:solidFill>
                <a:latin typeface="メイリオ" pitchFamily="50" charset="-128"/>
                <a:ea typeface="メイリオ" pitchFamily="50" charset="-128"/>
                <a:cs typeface="メイリオ" pitchFamily="50" charset="-128"/>
              </a:rPr>
              <a:t>電 話</a:t>
            </a:r>
            <a:r>
              <a:rPr lang="en-US" altLang="ja-JP" sz="1000" dirty="0">
                <a:solidFill>
                  <a:srgbClr val="000000"/>
                </a:solidFill>
                <a:latin typeface="メイリオ" pitchFamily="50" charset="-128"/>
                <a:ea typeface="メイリオ" pitchFamily="50" charset="-128"/>
                <a:cs typeface="メイリオ" pitchFamily="50" charset="-128"/>
              </a:rPr>
              <a:t>】03-5206-6527 【E-mail】hiroba@s-nponet.net</a:t>
            </a:r>
          </a:p>
          <a:p>
            <a:pPr defTabSz="592138">
              <a:lnSpc>
                <a:spcPts val="1038"/>
              </a:lnSpc>
            </a:pPr>
            <a:r>
              <a:rPr lang="ja-JP" altLang="en-US" sz="1000" dirty="0">
                <a:solidFill>
                  <a:srgbClr val="000000"/>
                </a:solidFill>
                <a:latin typeface="メイリオ" pitchFamily="50" charset="-128"/>
                <a:ea typeface="メイリオ" pitchFamily="50" charset="-128"/>
                <a:cs typeface="メイリオ" pitchFamily="50" charset="-128"/>
              </a:rPr>
              <a:t> 後援：新宿区</a:t>
            </a:r>
            <a:endParaRPr lang="en-US" altLang="ja-JP" sz="1000" dirty="0">
              <a:solidFill>
                <a:srgbClr val="000000"/>
              </a:solidFill>
              <a:latin typeface="メイリオ" pitchFamily="50" charset="-128"/>
              <a:ea typeface="メイリオ" pitchFamily="50" charset="-128"/>
              <a:cs typeface="メイリオ" pitchFamily="50" charset="-128"/>
            </a:endParaRPr>
          </a:p>
          <a:p>
            <a:pPr defTabSz="592138">
              <a:lnSpc>
                <a:spcPts val="1038"/>
              </a:lnSpc>
            </a:pPr>
            <a:endParaRPr lang="en-US" altLang="ja-JP" sz="1000" dirty="0">
              <a:solidFill>
                <a:srgbClr val="000000"/>
              </a:solidFill>
              <a:latin typeface="メイリオ" pitchFamily="50" charset="-128"/>
              <a:ea typeface="メイリオ" pitchFamily="50" charset="-128"/>
              <a:cs typeface="メイリオ" pitchFamily="50" charset="-128"/>
            </a:endParaRPr>
          </a:p>
        </p:txBody>
      </p:sp>
      <p:pic>
        <p:nvPicPr>
          <p:cNvPr id="20" name="図 19">
            <a:extLst>
              <a:ext uri="{FF2B5EF4-FFF2-40B4-BE49-F238E27FC236}">
                <a16:creationId xmlns:a16="http://schemas.microsoft.com/office/drawing/2014/main" id="{C6B46642-5D32-D221-069E-0346F0644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550" y="390002"/>
            <a:ext cx="186095" cy="2334158"/>
          </a:xfrm>
          <a:prstGeom prst="rect">
            <a:avLst/>
          </a:prstGeom>
        </p:spPr>
      </p:pic>
      <p:sp>
        <p:nvSpPr>
          <p:cNvPr id="21" name="AutoShape 6" descr="「９月花イラスト」の画像検索結果">
            <a:extLst>
              <a:ext uri="{FF2B5EF4-FFF2-40B4-BE49-F238E27FC236}">
                <a16:creationId xmlns:a16="http://schemas.microsoft.com/office/drawing/2014/main" id="{26B7693E-DEBD-92BA-861E-638978530E1F}"/>
              </a:ext>
            </a:extLst>
          </p:cNvPr>
          <p:cNvSpPr>
            <a:spLocks noChangeAspect="1" noChangeArrowheads="1"/>
          </p:cNvSpPr>
          <p:nvPr/>
        </p:nvSpPr>
        <p:spPr bwMode="auto">
          <a:xfrm>
            <a:off x="226322" y="3675886"/>
            <a:ext cx="3533063" cy="2027832"/>
          </a:xfrm>
          <a:prstGeom prst="rect">
            <a:avLst/>
          </a:prstGeom>
          <a:noFill/>
          <a:ln w="9525">
            <a:noFill/>
            <a:miter lim="800000"/>
            <a:headEnd/>
            <a:tailEnd/>
          </a:ln>
        </p:spPr>
        <p:txBody>
          <a:bodyPr/>
          <a:lstStyle/>
          <a:p>
            <a:endParaRPr lang="ja-JP" altLang="en-US"/>
          </a:p>
        </p:txBody>
      </p:sp>
      <p:sp>
        <p:nvSpPr>
          <p:cNvPr id="22" name="AutoShape 8" descr="ãããªã¼ã¤ã©ã¹ã 8æãã®ç»åæ¤ç´¢çµæ">
            <a:extLst>
              <a:ext uri="{FF2B5EF4-FFF2-40B4-BE49-F238E27FC236}">
                <a16:creationId xmlns:a16="http://schemas.microsoft.com/office/drawing/2014/main" id="{73DB0035-36BD-371E-146C-18A17ABF06E3}"/>
              </a:ext>
            </a:extLst>
          </p:cNvPr>
          <p:cNvSpPr>
            <a:spLocks noChangeAspect="1" noChangeArrowheads="1"/>
          </p:cNvSpPr>
          <p:nvPr/>
        </p:nvSpPr>
        <p:spPr bwMode="auto">
          <a:xfrm>
            <a:off x="995655" y="43880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0" descr="ãããªã¼ã¤ã©ã¹ã 8æãã®ç»åæ¤ç´¢çµæ">
            <a:extLst>
              <a:ext uri="{FF2B5EF4-FFF2-40B4-BE49-F238E27FC236}">
                <a16:creationId xmlns:a16="http://schemas.microsoft.com/office/drawing/2014/main" id="{FD61B005-00BF-61E2-EB59-83178F141C26}"/>
              </a:ext>
            </a:extLst>
          </p:cNvPr>
          <p:cNvSpPr>
            <a:spLocks noChangeAspect="1" noChangeArrowheads="1"/>
          </p:cNvSpPr>
          <p:nvPr/>
        </p:nvSpPr>
        <p:spPr bwMode="auto">
          <a:xfrm>
            <a:off x="1187175" y="424049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4" name="図 23">
            <a:extLst>
              <a:ext uri="{FF2B5EF4-FFF2-40B4-BE49-F238E27FC236}">
                <a16:creationId xmlns:a16="http://schemas.microsoft.com/office/drawing/2014/main" id="{E6961996-A831-ECF0-4491-5DA4354F5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904" y="2528070"/>
            <a:ext cx="3544561" cy="200096"/>
          </a:xfrm>
          <a:prstGeom prst="rect">
            <a:avLst/>
          </a:prstGeom>
        </p:spPr>
      </p:pic>
      <p:sp>
        <p:nvSpPr>
          <p:cNvPr id="25" name="正方形/長方形 24">
            <a:extLst>
              <a:ext uri="{FF2B5EF4-FFF2-40B4-BE49-F238E27FC236}">
                <a16:creationId xmlns:a16="http://schemas.microsoft.com/office/drawing/2014/main" id="{B2F552B5-4D99-2A1F-8561-0464A851D49A}"/>
              </a:ext>
            </a:extLst>
          </p:cNvPr>
          <p:cNvSpPr/>
          <p:nvPr/>
        </p:nvSpPr>
        <p:spPr>
          <a:xfrm>
            <a:off x="154474" y="5734326"/>
            <a:ext cx="7220354" cy="2149144"/>
          </a:xfrm>
          <a:prstGeom prst="rect">
            <a:avLst/>
          </a:prstGeom>
          <a:noFill/>
          <a:ln w="28575">
            <a:solidFill>
              <a:srgbClr val="FF3300"/>
            </a:solid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solidFill>
                <a:schemeClr val="accent4"/>
              </a:solidFill>
              <a:effectLst>
                <a:outerShdw blurRad="76200" dist="50800" dir="5400000" algn="tl" rotWithShape="0">
                  <a:srgbClr val="000000">
                    <a:alpha val="65000"/>
                  </a:srgbClr>
                </a:outerShdw>
              </a:effectLst>
            </a:endParaRPr>
          </a:p>
        </p:txBody>
      </p:sp>
      <p:cxnSp>
        <p:nvCxnSpPr>
          <p:cNvPr id="26" name="直線コネクタ 25">
            <a:extLst>
              <a:ext uri="{FF2B5EF4-FFF2-40B4-BE49-F238E27FC236}">
                <a16:creationId xmlns:a16="http://schemas.microsoft.com/office/drawing/2014/main" id="{7C09506D-65AB-31C4-4D33-CB705314A28A}"/>
              </a:ext>
            </a:extLst>
          </p:cNvPr>
          <p:cNvCxnSpPr>
            <a:cxnSpLocks/>
          </p:cNvCxnSpPr>
          <p:nvPr/>
        </p:nvCxnSpPr>
        <p:spPr>
          <a:xfrm flipV="1">
            <a:off x="3759758" y="5672356"/>
            <a:ext cx="0" cy="2208574"/>
          </a:xfrm>
          <a:prstGeom prst="line">
            <a:avLst/>
          </a:prstGeom>
          <a:ln w="28575">
            <a:solidFill>
              <a:srgbClr val="FF3300"/>
            </a:solidFill>
          </a:ln>
        </p:spPr>
        <p:style>
          <a:lnRef idx="1">
            <a:schemeClr val="dk1"/>
          </a:lnRef>
          <a:fillRef idx="0">
            <a:schemeClr val="dk1"/>
          </a:fillRef>
          <a:effectRef idx="0">
            <a:schemeClr val="dk1"/>
          </a:effectRef>
          <a:fontRef idx="minor">
            <a:schemeClr val="tx1"/>
          </a:fontRef>
        </p:style>
      </p:cxnSp>
      <p:sp>
        <p:nvSpPr>
          <p:cNvPr id="27" name="正方形/長方形 26">
            <a:extLst>
              <a:ext uri="{FF2B5EF4-FFF2-40B4-BE49-F238E27FC236}">
                <a16:creationId xmlns:a16="http://schemas.microsoft.com/office/drawing/2014/main" id="{E35A4E96-3707-7852-7B20-B53A812E7295}"/>
              </a:ext>
            </a:extLst>
          </p:cNvPr>
          <p:cNvSpPr/>
          <p:nvPr/>
        </p:nvSpPr>
        <p:spPr>
          <a:xfrm>
            <a:off x="371601" y="2875550"/>
            <a:ext cx="6874648" cy="382493"/>
          </a:xfrm>
          <a:prstGeom prst="rect">
            <a:avLst/>
          </a:prstGeom>
          <a:noFill/>
          <a:ln w="28575">
            <a:solidFill>
              <a:srgbClr val="FF3300"/>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endParaRPr>
          </a:p>
        </p:txBody>
      </p:sp>
      <p:pic>
        <p:nvPicPr>
          <p:cNvPr id="28" name="図 27">
            <a:extLst>
              <a:ext uri="{FF2B5EF4-FFF2-40B4-BE49-F238E27FC236}">
                <a16:creationId xmlns:a16="http://schemas.microsoft.com/office/drawing/2014/main" id="{3D567206-6CE7-D460-E523-04C7BB184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52" y="323544"/>
            <a:ext cx="3475946" cy="196223"/>
          </a:xfrm>
          <a:prstGeom prst="rect">
            <a:avLst/>
          </a:prstGeom>
        </p:spPr>
      </p:pic>
      <p:sp>
        <p:nvSpPr>
          <p:cNvPr id="29" name="タイトル 1"/>
          <p:cNvSpPr txBox="1">
            <a:spLocks/>
          </p:cNvSpPr>
          <p:nvPr/>
        </p:nvSpPr>
        <p:spPr bwMode="auto">
          <a:xfrm>
            <a:off x="7236550" y="10329911"/>
            <a:ext cx="363538" cy="436562"/>
          </a:xfrm>
          <a:prstGeom prst="rect">
            <a:avLst/>
          </a:prstGeom>
          <a:noFill/>
          <a:ln w="9525">
            <a:noFill/>
            <a:miter lim="800000"/>
            <a:headEnd/>
            <a:tailEnd/>
          </a:ln>
        </p:spPr>
        <p:txBody>
          <a:bodyPr lIns="103693" tIns="51846" rIns="103693" bIns="51846" anchor="ctr"/>
          <a:lstStyle/>
          <a:p>
            <a:pPr algn="ctr"/>
            <a:r>
              <a:rPr lang="en-US" altLang="ja-JP" sz="1100" dirty="0">
                <a:latin typeface="メイリオ" panose="020B0604030504040204" pitchFamily="50" charset="-128"/>
                <a:ea typeface="メイリオ" panose="020B0604030504040204" pitchFamily="50" charset="-128"/>
                <a:cs typeface="Aharoni" pitchFamily="2" charset="-79"/>
              </a:rPr>
              <a:t>3</a:t>
            </a:r>
          </a:p>
        </p:txBody>
      </p:sp>
      <p:cxnSp>
        <p:nvCxnSpPr>
          <p:cNvPr id="30" name="直線コネクタ 29">
            <a:extLst>
              <a:ext uri="{FF2B5EF4-FFF2-40B4-BE49-F238E27FC236}">
                <a16:creationId xmlns:a16="http://schemas.microsoft.com/office/drawing/2014/main" id="{71C241DF-1544-3F7F-ADB7-E0D32259F484}"/>
              </a:ext>
            </a:extLst>
          </p:cNvPr>
          <p:cNvCxnSpPr>
            <a:cxnSpLocks/>
            <a:endCxn id="4" idx="2"/>
          </p:cNvCxnSpPr>
          <p:nvPr/>
        </p:nvCxnSpPr>
        <p:spPr>
          <a:xfrm flipV="1">
            <a:off x="3759385" y="3667468"/>
            <a:ext cx="374" cy="2274348"/>
          </a:xfrm>
          <a:prstGeom prst="line">
            <a:avLst/>
          </a:prstGeom>
          <a:ln w="28575">
            <a:solidFill>
              <a:srgbClr val="FF3300"/>
            </a:solidFill>
          </a:ln>
        </p:spPr>
        <p:style>
          <a:lnRef idx="1">
            <a:schemeClr val="dk1"/>
          </a:lnRef>
          <a:fillRef idx="0">
            <a:schemeClr val="dk1"/>
          </a:fillRef>
          <a:effectRef idx="0">
            <a:schemeClr val="dk1"/>
          </a:effectRef>
          <a:fontRef idx="minor">
            <a:schemeClr val="tx1"/>
          </a:fontRef>
        </p:style>
      </p:cxnSp>
      <p:sp>
        <p:nvSpPr>
          <p:cNvPr id="31" name="Rectangle 22">
            <a:extLst>
              <a:ext uri="{FF2B5EF4-FFF2-40B4-BE49-F238E27FC236}">
                <a16:creationId xmlns:a16="http://schemas.microsoft.com/office/drawing/2014/main" id="{93BB9D76-9C8F-6711-0B6F-02F01EDE21EB}"/>
              </a:ext>
            </a:extLst>
          </p:cNvPr>
          <p:cNvSpPr>
            <a:spLocks noChangeArrowheads="1"/>
          </p:cNvSpPr>
          <p:nvPr/>
        </p:nvSpPr>
        <p:spPr bwMode="auto">
          <a:xfrm>
            <a:off x="162419" y="5754761"/>
            <a:ext cx="352298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ja-JP" altLang="en-US" sz="1050" b="1" dirty="0">
                <a:latin typeface="メイリオ" panose="020B0604030504040204" pitchFamily="50" charset="-128"/>
                <a:ea typeface="メイリオ" panose="020B0604030504040204" pitchFamily="50" charset="-128"/>
              </a:rPr>
              <a:t>　　　　　　　　　　</a:t>
            </a:r>
            <a:r>
              <a:rPr lang="en-US" altLang="ja-JP" sz="1050" b="1" dirty="0">
                <a:latin typeface="メイリオ" panose="020B0604030504040204" pitchFamily="50" charset="-128"/>
                <a:ea typeface="メイリオ" panose="020B0604030504040204" pitchFamily="50" charset="-128"/>
              </a:rPr>
              <a:t>First</a:t>
            </a:r>
            <a:r>
              <a:rPr lang="ja-JP" altLang="en-US" sz="1050" b="1" dirty="0">
                <a:latin typeface="メイリオ" panose="020B0604030504040204" pitchFamily="50" charset="-128"/>
                <a:ea typeface="メイリオ" panose="020B0604030504040204" pitchFamily="50" charset="-128"/>
              </a:rPr>
              <a:t> </a:t>
            </a:r>
            <a:r>
              <a:rPr lang="en-US" altLang="ja-JP" sz="1050" b="1" dirty="0">
                <a:latin typeface="メイリオ" panose="020B0604030504040204" pitchFamily="50" charset="-128"/>
                <a:ea typeface="メイリオ" panose="020B0604030504040204" pitchFamily="50" charset="-128"/>
              </a:rPr>
              <a:t>Step</a:t>
            </a:r>
            <a:endParaRPr lang="ja-JP"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　　　　</a:t>
            </a:r>
            <a:r>
              <a:rPr lang="ja-JP" altLang="ja-JP" sz="1050" b="1" dirty="0">
                <a:latin typeface="メイリオ" panose="020B0604030504040204" pitchFamily="50" charset="-128"/>
                <a:ea typeface="メイリオ" panose="020B0604030504040204" pitchFamily="50" charset="-128"/>
              </a:rPr>
              <a:t>「斎藤</a:t>
            </a:r>
            <a:r>
              <a:rPr lang="ja-JP" altLang="en-US" sz="1050" b="1" dirty="0">
                <a:latin typeface="メイリオ" panose="020B0604030504040204" pitchFamily="50" charset="-128"/>
                <a:ea typeface="メイリオ" panose="020B0604030504040204" pitchFamily="50" charset="-128"/>
              </a:rPr>
              <a:t> </a:t>
            </a:r>
            <a:r>
              <a:rPr lang="ja-JP" altLang="ja-JP" sz="1050" b="1" dirty="0">
                <a:latin typeface="メイリオ" panose="020B0604030504040204" pitchFamily="50" charset="-128"/>
                <a:ea typeface="メイリオ" panose="020B0604030504040204" pitchFamily="50" charset="-128"/>
              </a:rPr>
              <a:t>環氏のひきこもり講演会」</a:t>
            </a:r>
          </a:p>
          <a:p>
            <a:r>
              <a:rPr lang="ja-JP" altLang="ja-JP" sz="1050" dirty="0">
                <a:latin typeface="メイリオ" panose="020B0604030504040204" pitchFamily="50" charset="-128"/>
                <a:ea typeface="メイリオ" panose="020B0604030504040204" pitchFamily="50" charset="-128"/>
              </a:rPr>
              <a:t>日   時：</a:t>
            </a:r>
            <a:r>
              <a:rPr lang="en-US" altLang="ja-JP" sz="1050" dirty="0">
                <a:latin typeface="メイリオ" panose="020B0604030504040204" pitchFamily="50" charset="-128"/>
                <a:ea typeface="メイリオ" panose="020B0604030504040204" pitchFamily="50" charset="-128"/>
              </a:rPr>
              <a:t>2023</a:t>
            </a:r>
            <a:r>
              <a:rPr lang="ja-JP" altLang="ja-JP"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12</a:t>
            </a:r>
            <a:r>
              <a:rPr lang="ja-JP" altLang="ja-JP"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9</a:t>
            </a:r>
            <a:r>
              <a:rPr lang="ja-JP" altLang="ja-JP" sz="1050" dirty="0">
                <a:latin typeface="メイリオ" panose="020B0604030504040204" pitchFamily="50" charset="-128"/>
                <a:ea typeface="メイリオ" panose="020B0604030504040204" pitchFamily="50" charset="-128"/>
              </a:rPr>
              <a:t>日（土）</a:t>
            </a:r>
            <a:r>
              <a:rPr lang="en-US" altLang="ja-JP" sz="1050" dirty="0">
                <a:latin typeface="メイリオ" panose="020B0604030504040204" pitchFamily="50" charset="-128"/>
                <a:ea typeface="メイリオ" panose="020B0604030504040204" pitchFamily="50" charset="-128"/>
              </a:rPr>
              <a:t>14</a:t>
            </a:r>
            <a:r>
              <a:rPr lang="ja-JP" altLang="ja-JP"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00</a:t>
            </a:r>
            <a:r>
              <a:rPr lang="ja-JP" altLang="ja-JP"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16</a:t>
            </a:r>
            <a:r>
              <a:rPr lang="ja-JP" altLang="ja-JP"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a:t>
            </a:r>
            <a:endParaRPr lang="ja-JP" altLang="ja-JP" sz="1050" dirty="0">
              <a:latin typeface="メイリオ" panose="020B0604030504040204" pitchFamily="50" charset="-128"/>
              <a:ea typeface="メイリオ" panose="020B0604030504040204" pitchFamily="50" charset="-128"/>
            </a:endParaRPr>
          </a:p>
          <a:p>
            <a:r>
              <a:rPr lang="ja-JP" altLang="ja-JP" sz="1050" dirty="0">
                <a:latin typeface="メイリオ" panose="020B0604030504040204" pitchFamily="50" charset="-128"/>
                <a:ea typeface="メイリオ" panose="020B0604030504040204" pitchFamily="50" charset="-128"/>
              </a:rPr>
              <a:t>会　場：四谷地域センター（</a:t>
            </a:r>
            <a:r>
              <a:rPr lang="en-US" altLang="ja-JP" sz="1050" dirty="0">
                <a:latin typeface="メイリオ" panose="020B0604030504040204" pitchFamily="50" charset="-128"/>
                <a:ea typeface="メイリオ" panose="020B0604030504040204" pitchFamily="50" charset="-128"/>
              </a:rPr>
              <a:t>12</a:t>
            </a:r>
            <a:r>
              <a:rPr lang="ja-JP" altLang="ja-JP" sz="1050" dirty="0">
                <a:latin typeface="メイリオ" panose="020B0604030504040204" pitchFamily="50" charset="-128"/>
                <a:ea typeface="メイリオ" panose="020B0604030504040204" pitchFamily="50" charset="-128"/>
              </a:rPr>
              <a:t>階多目的ホール）</a:t>
            </a:r>
          </a:p>
          <a:p>
            <a:r>
              <a:rPr lang="ja-JP" altLang="ja-JP" sz="1050" dirty="0">
                <a:latin typeface="メイリオ" panose="020B0604030504040204" pitchFamily="50" charset="-128"/>
                <a:ea typeface="メイリオ" panose="020B0604030504040204" pitchFamily="50" charset="-128"/>
              </a:rPr>
              <a:t>対象者：区民</a:t>
            </a:r>
          </a:p>
          <a:p>
            <a:r>
              <a:rPr lang="ja-JP" altLang="ja-JP" sz="1050" dirty="0">
                <a:latin typeface="メイリオ" panose="020B0604030504040204" pitchFamily="50" charset="-128"/>
                <a:ea typeface="メイリオ" panose="020B0604030504040204" pitchFamily="50" charset="-128"/>
              </a:rPr>
              <a:t>内　容：区民のためのひきこもり（不登校）への理解と</a:t>
            </a:r>
            <a:r>
              <a:rPr lang="ja-JP" altLang="en-US" sz="1050" dirty="0">
                <a:latin typeface="メイリオ" panose="020B0604030504040204" pitchFamily="50" charset="-128"/>
                <a:ea typeface="メイリオ" panose="020B0604030504040204" pitchFamily="50" charset="-128"/>
              </a:rPr>
              <a:t>　　</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lang="ja-JP" altLang="ja-JP" sz="1050" dirty="0">
                <a:latin typeface="メイリオ" panose="020B0604030504040204" pitchFamily="50" charset="-128"/>
                <a:ea typeface="メイリオ" panose="020B0604030504040204" pitchFamily="50" charset="-128"/>
              </a:rPr>
              <a:t>対策講演会</a:t>
            </a:r>
          </a:p>
          <a:p>
            <a:r>
              <a:rPr lang="ja-JP" altLang="ja-JP" sz="1050" dirty="0">
                <a:latin typeface="メイリオ" panose="020B0604030504040204" pitchFamily="50" charset="-128"/>
                <a:ea typeface="メイリオ" panose="020B0604030504040204" pitchFamily="50" charset="-128"/>
              </a:rPr>
              <a:t>参加費：</a:t>
            </a:r>
            <a:r>
              <a:rPr lang="en-US" altLang="ja-JP" sz="1050" dirty="0">
                <a:latin typeface="メイリオ" panose="020B0604030504040204" pitchFamily="50" charset="-128"/>
                <a:ea typeface="メイリオ" panose="020B0604030504040204" pitchFamily="50" charset="-128"/>
              </a:rPr>
              <a:t>1,000</a:t>
            </a:r>
            <a:r>
              <a:rPr lang="ja-JP" altLang="ja-JP" sz="1050" dirty="0">
                <a:latin typeface="メイリオ" panose="020B0604030504040204" pitchFamily="50" charset="-128"/>
                <a:ea typeface="メイリオ" panose="020B0604030504040204" pitchFamily="50" charset="-128"/>
              </a:rPr>
              <a:t>円</a:t>
            </a:r>
          </a:p>
          <a:p>
            <a:r>
              <a:rPr lang="ja-JP" altLang="ja-JP" sz="1050" dirty="0">
                <a:latin typeface="メイリオ" panose="020B0604030504040204" pitchFamily="50" charset="-128"/>
                <a:ea typeface="メイリオ" panose="020B0604030504040204" pitchFamily="50" charset="-128"/>
              </a:rPr>
              <a:t>申込</a:t>
            </a:r>
            <a:r>
              <a:rPr lang="ja-JP" altLang="en-US" sz="1050" dirty="0">
                <a:latin typeface="メイリオ" panose="020B0604030504040204" pitchFamily="50" charset="-128"/>
                <a:ea typeface="メイリオ" panose="020B0604030504040204" pitchFamily="50" charset="-128"/>
              </a:rPr>
              <a:t>み</a:t>
            </a:r>
            <a:r>
              <a:rPr lang="ja-JP" altLang="ja-JP"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HP</a:t>
            </a:r>
            <a:r>
              <a:rPr lang="ja-JP" altLang="ja-JP" sz="1050" dirty="0">
                <a:latin typeface="メイリオ" panose="020B0604030504040204" pitchFamily="50" charset="-128"/>
                <a:ea typeface="メイリオ" panose="020B0604030504040204" pitchFamily="50" charset="-128"/>
              </a:rPr>
              <a:t>から</a:t>
            </a:r>
          </a:p>
          <a:p>
            <a:r>
              <a:rPr lang="ja-JP" altLang="ja-JP" sz="1050" dirty="0">
                <a:latin typeface="メイリオ" panose="020B0604030504040204" pitchFamily="50" charset="-128"/>
                <a:ea typeface="メイリオ" panose="020B0604030504040204" pitchFamily="50" charset="-128"/>
              </a:rPr>
              <a:t>問合せ：</a:t>
            </a:r>
            <a:r>
              <a:rPr lang="en-US" altLang="ja-JP" sz="1050" dirty="0">
                <a:latin typeface="メイリオ" panose="020B0604030504040204" pitchFamily="50" charset="-128"/>
                <a:ea typeface="メイリオ" panose="020B0604030504040204" pitchFamily="50" charset="-128"/>
              </a:rPr>
              <a:t>First Step</a:t>
            </a:r>
            <a:endParaRPr lang="ja-JP" altLang="ja-JP" sz="1050" dirty="0">
              <a:latin typeface="メイリオ" panose="020B0604030504040204" pitchFamily="50" charset="-128"/>
              <a:ea typeface="メイリオ" panose="020B0604030504040204" pitchFamily="50" charset="-128"/>
            </a:endParaRPr>
          </a:p>
          <a:p>
            <a:r>
              <a:rPr lang="ja-JP" altLang="ja-JP" sz="1050" dirty="0">
                <a:latin typeface="ＭＳ Ｐ明朝" panose="02020600040205080304" pitchFamily="18" charset="-128"/>
                <a:ea typeface="ＭＳ Ｐ明朝" panose="02020600040205080304" pitchFamily="18" charset="-128"/>
              </a:rPr>
              <a:t>【</a:t>
            </a:r>
            <a:r>
              <a:rPr lang="en-US" altLang="ja-JP" sz="1050" dirty="0">
                <a:latin typeface="メイリオ" panose="020B0604030504040204" pitchFamily="50" charset="-128"/>
                <a:ea typeface="メイリオ" panose="020B0604030504040204" pitchFamily="50" charset="-128"/>
              </a:rPr>
              <a:t>H     P</a:t>
            </a:r>
            <a:r>
              <a:rPr lang="ja-JP" altLang="ja-JP" sz="1050" dirty="0">
                <a:latin typeface="ＭＳ Ｐ明朝" panose="02020600040205080304" pitchFamily="18" charset="-128"/>
                <a:ea typeface="ＭＳ Ｐ明朝" panose="02020600040205080304" pitchFamily="18" charset="-128"/>
              </a:rPr>
              <a:t>】</a:t>
            </a:r>
            <a:r>
              <a:rPr lang="en-US" altLang="ja-JP" sz="1050" dirty="0">
                <a:latin typeface="ＭＳ Ｐ明朝" panose="02020600040205080304" pitchFamily="18" charset="-128"/>
                <a:ea typeface="ＭＳ Ｐ明朝" panose="02020600040205080304" pitchFamily="18" charset="-128"/>
              </a:rPr>
              <a:t> </a:t>
            </a:r>
            <a:r>
              <a:rPr lang="en-US" altLang="ja-JP" sz="1050" dirty="0">
                <a:latin typeface="メイリオ" panose="020B0604030504040204" pitchFamily="50" charset="-128"/>
                <a:ea typeface="メイリオ" panose="020B0604030504040204" pitchFamily="50" charset="-128"/>
              </a:rPr>
              <a:t>https://1st-step.tokyo</a:t>
            </a:r>
            <a:endParaRPr lang="ja-JP" altLang="ja-JP" sz="1050" dirty="0">
              <a:latin typeface="メイリオ" panose="020B0604030504040204" pitchFamily="50" charset="-128"/>
              <a:ea typeface="メイリオ" panose="020B0604030504040204" pitchFamily="50" charset="-128"/>
            </a:endParaRPr>
          </a:p>
          <a:p>
            <a:r>
              <a:rPr lang="ja-JP" altLang="ja-JP" sz="1050" dirty="0">
                <a:latin typeface="ＭＳ Ｐ明朝" panose="02020600040205080304" pitchFamily="18" charset="-128"/>
                <a:ea typeface="ＭＳ Ｐ明朝" panose="02020600040205080304" pitchFamily="18" charset="-128"/>
              </a:rPr>
              <a:t>【</a:t>
            </a:r>
            <a:r>
              <a:rPr lang="en-US" altLang="ja-JP" sz="1050" dirty="0">
                <a:latin typeface="メイリオ" panose="020B0604030504040204" pitchFamily="50" charset="-128"/>
                <a:ea typeface="メイリオ" panose="020B0604030504040204" pitchFamily="50" charset="-128"/>
              </a:rPr>
              <a:t>E-mail</a:t>
            </a:r>
            <a:r>
              <a:rPr lang="ja-JP" altLang="ja-JP" sz="1050" dirty="0">
                <a:latin typeface="ＭＳ Ｐ明朝" panose="02020600040205080304" pitchFamily="18" charset="-128"/>
                <a:ea typeface="ＭＳ Ｐ明朝" panose="02020600040205080304" pitchFamily="18" charset="-128"/>
              </a:rPr>
              <a:t>】</a:t>
            </a:r>
            <a:r>
              <a:rPr lang="en-US" altLang="ja-JP" sz="1050" dirty="0">
                <a:latin typeface="ＭＳ Ｐ明朝" panose="02020600040205080304" pitchFamily="18" charset="-128"/>
                <a:ea typeface="ＭＳ Ｐ明朝" panose="02020600040205080304" pitchFamily="18" charset="-128"/>
              </a:rPr>
              <a:t> </a:t>
            </a:r>
            <a:r>
              <a:rPr lang="en-US" altLang="ja-JP" sz="1050" dirty="0">
                <a:latin typeface="メイリオ" panose="020B0604030504040204" pitchFamily="50" charset="-128"/>
                <a:ea typeface="メイリオ" panose="020B0604030504040204" pitchFamily="50" charset="-128"/>
              </a:rPr>
              <a:t>1st.step.toiawase@gmail.com</a:t>
            </a:r>
            <a:endParaRPr lang="ja-JP" altLang="ja-JP" sz="1050" dirty="0">
              <a:latin typeface="メイリオ" panose="020B0604030504040204" pitchFamily="50" charset="-128"/>
              <a:ea typeface="メイリオ" panose="020B0604030504040204" pitchFamily="50" charset="-128"/>
            </a:endParaRPr>
          </a:p>
        </p:txBody>
      </p:sp>
      <p:sp>
        <p:nvSpPr>
          <p:cNvPr id="32" name="テキスト ボックス 5">
            <a:extLst>
              <a:ext uri="{FF2B5EF4-FFF2-40B4-BE49-F238E27FC236}">
                <a16:creationId xmlns:a16="http://schemas.microsoft.com/office/drawing/2014/main" id="{077AD712-B3E5-56B1-5C34-77DBB66FE3B6}"/>
              </a:ext>
            </a:extLst>
          </p:cNvPr>
          <p:cNvSpPr txBox="1">
            <a:spLocks noChangeArrowheads="1"/>
          </p:cNvSpPr>
          <p:nvPr/>
        </p:nvSpPr>
        <p:spPr bwMode="auto">
          <a:xfrm>
            <a:off x="54508" y="731599"/>
            <a:ext cx="6913133" cy="397865"/>
          </a:xfrm>
          <a:prstGeom prst="rect">
            <a:avLst/>
          </a:prstGeom>
          <a:noFill/>
          <a:ln w="9525">
            <a:noFill/>
            <a:miter lim="800000"/>
            <a:headEnd/>
            <a:tailEnd/>
          </a:ln>
        </p:spPr>
        <p:txBody>
          <a:bodyPr wrap="square" lIns="59372" tIns="29686" rIns="59372" bIns="29686">
            <a:spAutoFit/>
          </a:bodyPr>
          <a:lstStyle/>
          <a:p>
            <a:pPr algn="ctr" defTabSz="914400">
              <a:lnSpc>
                <a:spcPts val="1300"/>
              </a:lnSpc>
            </a:pPr>
            <a:r>
              <a:rPr lang="en-US" altLang="ja-JP" sz="1400" b="1" dirty="0">
                <a:solidFill>
                  <a:srgbClr val="0070C0"/>
                </a:solidFill>
                <a:latin typeface="メイリオ" pitchFamily="50" charset="-128"/>
                <a:ea typeface="メイリオ" pitchFamily="50" charset="-128"/>
                <a:cs typeface="メイリオ" pitchFamily="50" charset="-128"/>
              </a:rPr>
              <a:t>《</a:t>
            </a:r>
            <a:r>
              <a:rPr lang="ja-JP" altLang="en-US" sz="1400" b="1" dirty="0">
                <a:solidFill>
                  <a:srgbClr val="0070C0"/>
                </a:solidFill>
                <a:latin typeface="メイリオ" pitchFamily="50" charset="-128"/>
                <a:ea typeface="メイリオ" pitchFamily="50" charset="-128"/>
                <a:cs typeface="メイリオ" pitchFamily="50" charset="-128"/>
              </a:rPr>
              <a:t> 一般社団法人 </a:t>
            </a:r>
            <a:r>
              <a:rPr lang="en-US" altLang="ja-JP" sz="1400" b="1" dirty="0" err="1">
                <a:solidFill>
                  <a:srgbClr val="0070C0"/>
                </a:solidFill>
                <a:latin typeface="メイリオ" pitchFamily="50" charset="-128"/>
                <a:ea typeface="メイリオ" pitchFamily="50" charset="-128"/>
                <a:cs typeface="メイリオ" pitchFamily="50" charset="-128"/>
              </a:rPr>
              <a:t>S.C.P.Japan</a:t>
            </a:r>
            <a:r>
              <a:rPr lang="en-US" altLang="ja-JP" sz="1400" b="1" dirty="0">
                <a:solidFill>
                  <a:srgbClr val="0070C0"/>
                </a:solidFill>
                <a:latin typeface="メイリオ" pitchFamily="50" charset="-128"/>
                <a:ea typeface="メイリオ" pitchFamily="50" charset="-128"/>
                <a:cs typeface="メイリオ" pitchFamily="50" charset="-128"/>
              </a:rPr>
              <a:t>》</a:t>
            </a:r>
          </a:p>
          <a:p>
            <a:pPr algn="ctr" defTabSz="914400">
              <a:lnSpc>
                <a:spcPts val="1300"/>
              </a:lnSpc>
            </a:pPr>
            <a:endParaRPr lang="en-US" altLang="ja-JP" sz="1200" b="1" dirty="0">
              <a:solidFill>
                <a:srgbClr val="0070C0"/>
              </a:solidFill>
              <a:latin typeface="メイリオ" pitchFamily="50" charset="-128"/>
              <a:ea typeface="メイリオ" pitchFamily="50" charset="-128"/>
              <a:cs typeface="メイリオ" pitchFamily="50" charset="-128"/>
            </a:endParaRPr>
          </a:p>
        </p:txBody>
      </p:sp>
      <p:sp>
        <p:nvSpPr>
          <p:cNvPr id="33" name="雲 32">
            <a:extLst>
              <a:ext uri="{FF2B5EF4-FFF2-40B4-BE49-F238E27FC236}">
                <a16:creationId xmlns:a16="http://schemas.microsoft.com/office/drawing/2014/main" id="{89E8B502-645D-9164-A253-B0FEC706063D}"/>
              </a:ext>
            </a:extLst>
          </p:cNvPr>
          <p:cNvSpPr/>
          <p:nvPr/>
        </p:nvSpPr>
        <p:spPr>
          <a:xfrm rot="21215011">
            <a:off x="292744" y="410544"/>
            <a:ext cx="1255567" cy="443100"/>
          </a:xfrm>
          <a:prstGeom prst="cloud">
            <a:avLst/>
          </a:prstGeom>
          <a:solidFill>
            <a:schemeClr val="bg1"/>
          </a:solidFill>
          <a:ln>
            <a:solidFill>
              <a:srgbClr val="B009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B00909"/>
                </a:solidFill>
                <a:latin typeface="HG丸ｺﾞｼｯｸM-PRO" panose="020F0600000000000000" pitchFamily="50" charset="-128"/>
                <a:ea typeface="HG丸ｺﾞｼｯｸM-PRO" panose="020F0600000000000000" pitchFamily="50" charset="-128"/>
              </a:rPr>
              <a:t>聴かせて</a:t>
            </a:r>
            <a:r>
              <a:rPr kumimoji="1" lang="en-US" altLang="ja-JP" sz="1100" b="1" dirty="0">
                <a:solidFill>
                  <a:srgbClr val="B00909"/>
                </a:solidFill>
                <a:latin typeface="HG丸ｺﾞｼｯｸM-PRO" panose="020F0600000000000000" pitchFamily="50" charset="-128"/>
                <a:ea typeface="HG丸ｺﾞｼｯｸM-PRO" panose="020F0600000000000000" pitchFamily="50" charset="-128"/>
              </a:rPr>
              <a:t>NPO!</a:t>
            </a:r>
            <a:endParaRPr kumimoji="1" lang="ja-JP" altLang="en-US" sz="1100" b="1" dirty="0">
              <a:solidFill>
                <a:srgbClr val="B00909"/>
              </a:solidFill>
              <a:latin typeface="HG丸ｺﾞｼｯｸM-PRO" panose="020F0600000000000000" pitchFamily="50" charset="-128"/>
              <a:ea typeface="HG丸ｺﾞｼｯｸM-PRO" panose="020F0600000000000000" pitchFamily="50" charset="-128"/>
            </a:endParaRPr>
          </a:p>
        </p:txBody>
      </p:sp>
      <p:pic>
        <p:nvPicPr>
          <p:cNvPr id="34" name="図 33">
            <a:extLst>
              <a:ext uri="{FF2B5EF4-FFF2-40B4-BE49-F238E27FC236}">
                <a16:creationId xmlns:a16="http://schemas.microsoft.com/office/drawing/2014/main" id="{E3BBB65E-FC4C-650F-7966-682F9A0976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233" y="1829186"/>
            <a:ext cx="471656" cy="446062"/>
          </a:xfrm>
          <a:prstGeom prst="rect">
            <a:avLst/>
          </a:prstGeom>
        </p:spPr>
      </p:pic>
      <p:sp>
        <p:nvSpPr>
          <p:cNvPr id="35" name="四角形: 角を丸くする 27">
            <a:extLst>
              <a:ext uri="{FF2B5EF4-FFF2-40B4-BE49-F238E27FC236}">
                <a16:creationId xmlns:a16="http://schemas.microsoft.com/office/drawing/2014/main" id="{63E4B972-E122-6C21-66B3-1E4B215BCBEA}"/>
              </a:ext>
            </a:extLst>
          </p:cNvPr>
          <p:cNvSpPr/>
          <p:nvPr/>
        </p:nvSpPr>
        <p:spPr>
          <a:xfrm>
            <a:off x="6237065" y="1526854"/>
            <a:ext cx="1083714" cy="229450"/>
          </a:xfrm>
          <a:prstGeom prst="roundRect">
            <a:avLst>
              <a:gd name="adj" fmla="val 5671"/>
            </a:avLst>
          </a:prstGeom>
          <a:no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lang="ja-JP" altLang="en-US" sz="800" b="1" dirty="0">
                <a:solidFill>
                  <a:schemeClr val="tx1"/>
                </a:solidFill>
                <a:latin typeface="メイリオ" panose="020B0604030504040204" pitchFamily="50" charset="-128"/>
                <a:ea typeface="メイリオ" panose="020B0604030504040204" pitchFamily="50" charset="-128"/>
              </a:rPr>
              <a:t>申し込み</a:t>
            </a:r>
            <a:r>
              <a:rPr kumimoji="1" lang="ja-JP" altLang="en-US" sz="800" b="1" dirty="0">
                <a:solidFill>
                  <a:schemeClr val="tx1"/>
                </a:solidFill>
                <a:latin typeface="メイリオ" panose="020B0604030504040204" pitchFamily="50" charset="-128"/>
                <a:ea typeface="メイリオ" panose="020B0604030504040204" pitchFamily="50" charset="-128"/>
              </a:rPr>
              <a:t>は</a:t>
            </a:r>
            <a:endParaRPr kumimoji="1" lang="en-US" altLang="ja-JP" sz="8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800" b="1" dirty="0">
                <a:solidFill>
                  <a:schemeClr val="tx1"/>
                </a:solidFill>
                <a:latin typeface="メイリオ" panose="020B0604030504040204" pitchFamily="50" charset="-128"/>
                <a:ea typeface="メイリオ" panose="020B0604030504040204" pitchFamily="50" charset="-128"/>
              </a:rPr>
              <a:t>こちらから</a:t>
            </a:r>
            <a:endParaRPr kumimoji="1"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3925D3F5-B76A-DE9E-022A-2044E9CC9390}"/>
              </a:ext>
            </a:extLst>
          </p:cNvPr>
          <p:cNvSpPr/>
          <p:nvPr/>
        </p:nvSpPr>
        <p:spPr>
          <a:xfrm>
            <a:off x="161835" y="2743833"/>
            <a:ext cx="7016751" cy="393068"/>
          </a:xfrm>
          <a:prstGeom prst="rect">
            <a:avLst/>
          </a:prstGeom>
          <a:solidFill>
            <a:srgbClr val="FF3300"/>
          </a:solidFill>
          <a:ln w="9525">
            <a:noFill/>
          </a:ln>
          <a:effectLst/>
        </p:spPr>
        <p:txBody>
          <a:bodyPr wrap="square" anchor="ctr">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endParaRPr lang="en-US" altLang="ja-JP" sz="1800" spc="50" dirty="0">
              <a:ln w="9525">
                <a:solidFill>
                  <a:schemeClr val="tx1"/>
                </a:solidFill>
              </a:ln>
              <a:solidFill>
                <a:schemeClr val="bg1"/>
              </a:solidFill>
              <a:latin typeface="小塚ゴシック Pro H" pitchFamily="34" charset="-128"/>
              <a:ea typeface="小塚ゴシック Pro H" pitchFamily="34" charset="-128"/>
            </a:endParaRPr>
          </a:p>
        </p:txBody>
      </p:sp>
      <p:sp>
        <p:nvSpPr>
          <p:cNvPr id="37" name="テキスト ボックス 36">
            <a:extLst>
              <a:ext uri="{FF2B5EF4-FFF2-40B4-BE49-F238E27FC236}">
                <a16:creationId xmlns:a16="http://schemas.microsoft.com/office/drawing/2014/main" id="{1CC356D1-B1BB-5C28-6830-F3E428A244DF}"/>
              </a:ext>
            </a:extLst>
          </p:cNvPr>
          <p:cNvSpPr txBox="1"/>
          <p:nvPr/>
        </p:nvSpPr>
        <p:spPr>
          <a:xfrm>
            <a:off x="1028922" y="2804330"/>
            <a:ext cx="5208143" cy="318181"/>
          </a:xfrm>
          <a:prstGeom prst="rect">
            <a:avLst/>
          </a:prstGeom>
          <a:noFill/>
          <a:ln>
            <a:noFill/>
          </a:ln>
        </p:spPr>
        <p:txBody>
          <a:bodyPr wrap="square">
            <a:spAutoFit/>
          </a:bodyPr>
          <a:lstStyle/>
          <a:p>
            <a:r>
              <a:rPr lang="ja-JP" altLang="en-US" sz="1800" b="1" dirty="0">
                <a:latin typeface="メイリオ" pitchFamily="50" charset="-128"/>
                <a:ea typeface="メイリオ" pitchFamily="50" charset="-128"/>
                <a:cs typeface="メイリオ" pitchFamily="50" charset="-128"/>
              </a:rPr>
              <a:t>　　 </a:t>
            </a:r>
            <a:r>
              <a:rPr lang="ja-JP" altLang="en-US" sz="1800" b="1" dirty="0">
                <a:solidFill>
                  <a:schemeClr val="bg1"/>
                </a:solidFill>
                <a:latin typeface="メイリオ" pitchFamily="50" charset="-128"/>
                <a:ea typeface="メイリオ" pitchFamily="50" charset="-128"/>
                <a:cs typeface="メイリオ" pitchFamily="50" charset="-128"/>
              </a:rPr>
              <a:t>センター利用団体のイベント等の情報</a:t>
            </a:r>
            <a:endParaRPr lang="en-US" altLang="ja-JP" sz="1800" b="1" dirty="0">
              <a:solidFill>
                <a:schemeClr val="bg1"/>
              </a:solidFill>
              <a:latin typeface="メイリオ" pitchFamily="50" charset="-128"/>
              <a:ea typeface="メイリオ" pitchFamily="50" charset="-128"/>
              <a:cs typeface="メイリオ" pitchFamily="50" charset="-128"/>
            </a:endParaRPr>
          </a:p>
        </p:txBody>
      </p:sp>
      <p:sp>
        <p:nvSpPr>
          <p:cNvPr id="38" name="正方形/長方形 37">
            <a:extLst>
              <a:ext uri="{FF2B5EF4-FFF2-40B4-BE49-F238E27FC236}">
                <a16:creationId xmlns:a16="http://schemas.microsoft.com/office/drawing/2014/main" id="{F57B476D-5B35-8C5B-13C1-2EA4B9F3DD6B}"/>
              </a:ext>
            </a:extLst>
          </p:cNvPr>
          <p:cNvSpPr/>
          <p:nvPr/>
        </p:nvSpPr>
        <p:spPr>
          <a:xfrm>
            <a:off x="166618" y="3667882"/>
            <a:ext cx="7208208" cy="2058026"/>
          </a:xfrm>
          <a:prstGeom prst="rect">
            <a:avLst/>
          </a:prstGeom>
          <a:noFill/>
          <a:ln w="28575">
            <a:solidFill>
              <a:srgbClr val="FF3300"/>
            </a:solid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solidFill>
                <a:schemeClr val="accent4"/>
              </a:solidFill>
              <a:effectLst>
                <a:outerShdw blurRad="76200" dist="50800" dir="5400000" algn="tl" rotWithShape="0">
                  <a:srgbClr val="000000">
                    <a:alpha val="65000"/>
                  </a:srgbClr>
                </a:outerShdw>
              </a:effectLst>
            </a:endParaRPr>
          </a:p>
        </p:txBody>
      </p:sp>
      <p:sp>
        <p:nvSpPr>
          <p:cNvPr id="39" name="テキスト ボックス 5">
            <a:extLst>
              <a:ext uri="{FF2B5EF4-FFF2-40B4-BE49-F238E27FC236}">
                <a16:creationId xmlns:a16="http://schemas.microsoft.com/office/drawing/2014/main" id="{68ADF6F9-810B-4E10-A753-7087AB2EC376}"/>
              </a:ext>
            </a:extLst>
          </p:cNvPr>
          <p:cNvSpPr txBox="1">
            <a:spLocks noChangeArrowheads="1"/>
          </p:cNvSpPr>
          <p:nvPr/>
        </p:nvSpPr>
        <p:spPr bwMode="auto">
          <a:xfrm>
            <a:off x="387258" y="960089"/>
            <a:ext cx="6913133" cy="238847"/>
          </a:xfrm>
          <a:prstGeom prst="rect">
            <a:avLst/>
          </a:prstGeom>
          <a:noFill/>
          <a:ln w="9525">
            <a:noFill/>
            <a:miter lim="800000"/>
            <a:headEnd/>
            <a:tailEnd/>
          </a:ln>
        </p:spPr>
        <p:txBody>
          <a:bodyPr wrap="square" lIns="59372" tIns="29686" rIns="59372" bIns="29686">
            <a:spAutoFit/>
          </a:bodyPr>
          <a:lstStyle/>
          <a:p>
            <a:pPr algn="ctr" defTabSz="914400">
              <a:lnSpc>
                <a:spcPts val="1300"/>
              </a:lnSpc>
            </a:pPr>
            <a:r>
              <a:rPr lang="ja-JP" altLang="en-US" sz="1400" b="1" dirty="0">
                <a:solidFill>
                  <a:srgbClr val="0070C0"/>
                </a:solidFill>
                <a:latin typeface="メイリオ" pitchFamily="50" charset="-128"/>
                <a:ea typeface="メイリオ" pitchFamily="50" charset="-128"/>
                <a:cs typeface="メイリオ" pitchFamily="50" charset="-128"/>
              </a:rPr>
              <a:t>～スポーツを通じて、一人ひとりが自分らしく歩んでいける未来をつくる～</a:t>
            </a:r>
            <a:endParaRPr lang="en-US" altLang="ja-JP" sz="1400" b="1" dirty="0">
              <a:solidFill>
                <a:srgbClr val="0070C0"/>
              </a:solidFill>
              <a:latin typeface="メイリオ" pitchFamily="50" charset="-128"/>
              <a:ea typeface="メイリオ" pitchFamily="50" charset="-128"/>
              <a:cs typeface="メイリオ" pitchFamily="50" charset="-128"/>
            </a:endParaRPr>
          </a:p>
        </p:txBody>
      </p:sp>
      <p:sp>
        <p:nvSpPr>
          <p:cNvPr id="40" name="テキスト ボックス 39">
            <a:extLst>
              <a:ext uri="{FF2B5EF4-FFF2-40B4-BE49-F238E27FC236}">
                <a16:creationId xmlns:a16="http://schemas.microsoft.com/office/drawing/2014/main" id="{EB8F1812-99EF-02DE-65F8-6FE81D8BABEC}"/>
              </a:ext>
            </a:extLst>
          </p:cNvPr>
          <p:cNvSpPr txBox="1"/>
          <p:nvPr/>
        </p:nvSpPr>
        <p:spPr>
          <a:xfrm>
            <a:off x="166618" y="7947800"/>
            <a:ext cx="7221847" cy="2494949"/>
          </a:xfrm>
          <a:prstGeom prst="rect">
            <a:avLst/>
          </a:prstGeom>
          <a:solidFill>
            <a:srgbClr val="FFCCFF"/>
          </a:solidFill>
          <a:ln>
            <a:solidFill>
              <a:srgbClr val="00B0F0"/>
            </a:solidFill>
          </a:ln>
        </p:spPr>
        <p:txBody>
          <a:bodyPr wrap="square">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　　　　　</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　　　　　</a:t>
            </a:r>
            <a:r>
              <a:rPr lang="en-US" altLang="ja-JP" sz="1100" b="1" dirty="0">
                <a:solidFill>
                  <a:schemeClr val="bg1"/>
                </a:solidFill>
                <a:latin typeface="メイリオ" panose="020B0604030504040204" pitchFamily="50" charset="-128"/>
                <a:ea typeface="メイリオ" panose="020B0604030504040204" pitchFamily="50" charset="-128"/>
              </a:rPr>
              <a:t>                                       </a:t>
            </a: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a:p>
            <a:endParaRPr lang="en-US" altLang="ja-JP" sz="1100" b="1" dirty="0">
              <a:solidFill>
                <a:schemeClr val="bg1"/>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D7F39F8-1EE7-DBC1-9DFD-9753DF3A10C1}"/>
              </a:ext>
            </a:extLst>
          </p:cNvPr>
          <p:cNvSpPr txBox="1"/>
          <p:nvPr/>
        </p:nvSpPr>
        <p:spPr>
          <a:xfrm>
            <a:off x="311022" y="7925177"/>
            <a:ext cx="6987782" cy="534802"/>
          </a:xfrm>
          <a:prstGeom prst="rect">
            <a:avLst/>
          </a:prstGeom>
          <a:noFill/>
          <a:ln>
            <a:noFill/>
            <a:prstDash val="sysDash"/>
          </a:ln>
        </p:spPr>
        <p:txBody>
          <a:bodyPr wrap="square">
            <a:noAutofit/>
          </a:bodyPr>
          <a:lstStyle/>
          <a:p>
            <a:pPr>
              <a:spcBef>
                <a:spcPts val="600"/>
              </a:spcBef>
            </a:pPr>
            <a:r>
              <a:rPr lang="ja-JP" altLang="en-US" sz="16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a:t>
            </a:r>
            <a:r>
              <a:rPr lang="en-US" altLang="zh-TW" sz="1200" b="1" dirty="0">
                <a:latin typeface="メイリオ" panose="020B0604030504040204" pitchFamily="50" charset="-128"/>
                <a:ea typeface="メイリオ" panose="020B0604030504040204" pitchFamily="50" charset="-128"/>
              </a:rPr>
              <a:t>NPO</a:t>
            </a:r>
            <a:r>
              <a:rPr lang="ja-JP" altLang="en-US" sz="1200" b="1" dirty="0">
                <a:latin typeface="メイリオ" panose="020B0604030504040204" pitchFamily="50" charset="-128"/>
                <a:ea typeface="メイリオ" panose="020B0604030504040204" pitchFamily="50" charset="-128"/>
              </a:rPr>
              <a:t>ロングランフェスタ</a:t>
            </a:r>
            <a:r>
              <a:rPr lang="en-US" altLang="ja-JP" sz="1200" b="1" dirty="0">
                <a:latin typeface="メイリオ" panose="020B0604030504040204" pitchFamily="50" charset="-128"/>
                <a:ea typeface="メイリオ" panose="020B0604030504040204" pitchFamily="50" charset="-128"/>
              </a:rPr>
              <a:t>2023@</a:t>
            </a:r>
            <a:r>
              <a:rPr lang="ja-JP" altLang="en-US" sz="1200" b="1" dirty="0">
                <a:latin typeface="メイリオ" panose="020B0604030504040204" pitchFamily="50" charset="-128"/>
                <a:ea typeface="メイリオ" panose="020B0604030504040204" pitchFamily="50" charset="-128"/>
              </a:rPr>
              <a:t>新宿　プログラム</a:t>
            </a:r>
            <a:r>
              <a:rPr lang="en-US" altLang="ja-JP" sz="1200" b="1" dirty="0">
                <a:latin typeface="メイリオ" panose="020B0604030504040204" pitchFamily="50" charset="-128"/>
                <a:ea typeface="メイリオ" panose="020B0604030504040204" pitchFamily="50" charset="-128"/>
              </a:rPr>
              <a:t>A</a:t>
            </a:r>
            <a:r>
              <a:rPr lang="ja-JP" altLang="en-US" sz="1200" b="1" dirty="0">
                <a:latin typeface="メイリオ" panose="020B0604030504040204" pitchFamily="50" charset="-128"/>
                <a:ea typeface="メイリオ" panose="020B0604030504040204" pitchFamily="50" charset="-128"/>
              </a:rPr>
              <a:t>　エントリープロジェクト</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　</a:t>
            </a:r>
            <a:endParaRPr lang="en-US" altLang="ja-JP" sz="1200" b="1" dirty="0">
              <a:latin typeface="メイリオ" panose="020B0604030504040204" pitchFamily="50" charset="-128"/>
              <a:ea typeface="メイリオ" panose="020B0604030504040204" pitchFamily="50" charset="-128"/>
            </a:endParaRPr>
          </a:p>
          <a:p>
            <a:pPr>
              <a:spcBef>
                <a:spcPts val="600"/>
              </a:spcBef>
            </a:pPr>
            <a:r>
              <a:rPr lang="ja-JP" altLang="en-US" sz="1200" b="1" dirty="0">
                <a:latin typeface="メイリオ" panose="020B0604030504040204" pitchFamily="50" charset="-128"/>
                <a:ea typeface="メイリオ" panose="020B0604030504040204" pitchFamily="50" charset="-128"/>
              </a:rPr>
              <a:t>　　　　　　　　”いきなり防災ワークショップ～突然の地震を生き抜く力を身につけよう”！“　　　　</a:t>
            </a:r>
            <a:endParaRPr lang="en-US" altLang="ja-JP" sz="1200"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C73CD52F-8A79-EF05-ABCA-7093A79462DC}"/>
              </a:ext>
            </a:extLst>
          </p:cNvPr>
          <p:cNvSpPr txBox="1">
            <a:spLocks noChangeArrowheads="1"/>
          </p:cNvSpPr>
          <p:nvPr/>
        </p:nvSpPr>
        <p:spPr bwMode="auto">
          <a:xfrm>
            <a:off x="453452" y="1177300"/>
            <a:ext cx="6644467" cy="564577"/>
          </a:xfrm>
          <a:prstGeom prst="rect">
            <a:avLst/>
          </a:prstGeom>
          <a:noFill/>
          <a:ln w="9525">
            <a:noFill/>
            <a:miter lim="800000"/>
            <a:headEnd/>
            <a:tailEnd/>
          </a:ln>
        </p:spPr>
        <p:txBody>
          <a:bodyPr wrap="square" lIns="59372" tIns="29686" rIns="59372" bIns="29686">
            <a:spAutoFit/>
          </a:bodyPr>
          <a:lstStyle/>
          <a:p>
            <a:pPr defTabSz="914400">
              <a:lnSpc>
                <a:spcPts val="1300"/>
              </a:lnSpc>
            </a:pPr>
            <a:r>
              <a:rPr lang="en-US" altLang="ja-JP" sz="1200" dirty="0" err="1">
                <a:latin typeface="メイリオ" pitchFamily="50" charset="-128"/>
                <a:ea typeface="メイリオ" pitchFamily="50" charset="-128"/>
                <a:cs typeface="メイリオ" pitchFamily="50" charset="-128"/>
              </a:rPr>
              <a:t>S.C.P.Japan</a:t>
            </a:r>
            <a:r>
              <a:rPr lang="ja-JP" altLang="en-US" sz="1200" dirty="0">
                <a:latin typeface="メイリオ" pitchFamily="50" charset="-128"/>
                <a:ea typeface="メイリオ" pitchFamily="50" charset="-128"/>
                <a:cs typeface="メイリオ" pitchFamily="50" charset="-128"/>
              </a:rPr>
              <a:t>は、スポーツを通じた教育・研修・人材育成・国際協力の事業等を行い、ダイバーシティ一</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多様性</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・エクイティ</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公平性</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、インクルージョン</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包摂性</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を促進し、共生社会を目指す活動をしています。</a:t>
            </a:r>
            <a:endParaRPr lang="en-US" altLang="ja-JP" sz="1200" dirty="0">
              <a:latin typeface="メイリオ" pitchFamily="50" charset="-128"/>
              <a:ea typeface="メイリオ" pitchFamily="50" charset="-128"/>
              <a:cs typeface="メイリオ" pitchFamily="50" charset="-128"/>
            </a:endParaRPr>
          </a:p>
        </p:txBody>
      </p:sp>
      <p:sp>
        <p:nvSpPr>
          <p:cNvPr id="43" name="Rectangle 5">
            <a:extLst>
              <a:ext uri="{FF2B5EF4-FFF2-40B4-BE49-F238E27FC236}">
                <a16:creationId xmlns:a16="http://schemas.microsoft.com/office/drawing/2014/main" id="{B1702100-F577-D3AD-B3F8-F964A645879D}"/>
              </a:ext>
            </a:extLst>
          </p:cNvPr>
          <p:cNvSpPr>
            <a:spLocks noChangeArrowheads="1"/>
          </p:cNvSpPr>
          <p:nvPr/>
        </p:nvSpPr>
        <p:spPr bwMode="auto">
          <a:xfrm>
            <a:off x="-35793" y="3678768"/>
            <a:ext cx="361826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105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日本消費者連盟</a:t>
            </a:r>
            <a:endParaRPr kumimoji="0" lang="ja-JP" altLang="ja-JP" sz="105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105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105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「食の未来を考える連続講座」</a:t>
            </a:r>
            <a:endParaRPr kumimoji="0" lang="ja-JP" altLang="ja-JP" sz="105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　時：①</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2023</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11</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日（金）　</a:t>
            </a:r>
            <a:endPar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②</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2023</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12</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日（金）</a:t>
            </a:r>
            <a:endPar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③</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2024</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19</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日（金）</a:t>
            </a:r>
            <a:endPar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各回</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14</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16</a:t>
            </a: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00</a:t>
            </a:r>
            <a:endPar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a:t>
            </a:r>
            <a:r>
              <a:rPr kumimoji="0" lang="ja-JP" altLang="en-US" sz="1050" b="0"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加方法：オンライン（</a:t>
            </a:r>
            <a:r>
              <a:rPr kumimoji="0" lang="en-US" altLang="ja-JP" sz="1050" b="0"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Zoom</a:t>
            </a:r>
            <a:r>
              <a:rPr kumimoji="0" lang="ja-JP" altLang="en-US" sz="1050" b="0"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050" b="0"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参加費：各回</a:t>
            </a:r>
            <a:r>
              <a:rPr kumimoji="0" lang="en-US" altLang="ja-JP" sz="1050" b="0"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500</a:t>
            </a:r>
            <a:r>
              <a:rPr kumimoji="0" lang="ja-JP" altLang="en-US" sz="1050" b="0" i="0" u="none" strike="noStrike" cap="none" normalizeH="0" baseline="0" dirty="0" bmk="">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円</a:t>
            </a:r>
            <a:endPar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内　容：①昆虫が地球を救う？②本物の食べ物とは</a:t>
            </a:r>
            <a:endPar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③お米があぶない</a:t>
            </a:r>
            <a:endPar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200025" algn="l" defTabSz="914400" rtl="0" eaLnBrk="0" fontAlgn="base" latinLnBrk="0" hangingPunct="0">
              <a:lnSpc>
                <a:spcPct val="100000"/>
              </a:lnSpc>
              <a:spcBef>
                <a:spcPct val="0"/>
              </a:spcBef>
              <a:spcAft>
                <a:spcPct val="0"/>
              </a:spcAft>
              <a:buClrTx/>
              <a:buSzTx/>
              <a:buFontTx/>
              <a:buNone/>
              <a:tabLst/>
            </a:pPr>
            <a:r>
              <a:rPr lang="ja-JP" altLang="ja-JP" sz="1050" kern="12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P</a:t>
            </a:r>
            <a:r>
              <a:rPr lang="ja-JP" altLang="ja-JP" sz="1050" kern="12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kern="12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https://nishoren.net/</a:t>
            </a:r>
            <a:endParaRPr lang="en-US" altLang="ja-JP"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lang="ja-JP" altLang="ja-JP" sz="1050" kern="1200" dirty="0">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E-mail</a:t>
            </a:r>
            <a:r>
              <a:rPr lang="ja-JP" altLang="ja-JP" sz="1050" kern="1200" dirty="0">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kern="1200" dirty="0">
                <a:effectLst/>
                <a:latin typeface="ＭＳ Ｐ明朝" panose="02020600040205080304" pitchFamily="18" charset="-128"/>
                <a:ea typeface="ＭＳ Ｐ明朝" panose="02020600040205080304" pitchFamily="18" charset="-128"/>
                <a:cs typeface="Times New Roman" panose="02020603050405020304" pitchFamily="18" charset="0"/>
              </a:rPr>
              <a:t> </a:t>
            </a:r>
            <a:r>
              <a:rPr lang="en-US" alt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office.j@nishoren.org</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pic>
        <p:nvPicPr>
          <p:cNvPr id="44" name="図 1">
            <a:extLst>
              <a:ext uri="{FF2B5EF4-FFF2-40B4-BE49-F238E27FC236}">
                <a16:creationId xmlns:a16="http://schemas.microsoft.com/office/drawing/2014/main" id="{89948702-F14B-E554-47AB-DA876E48CF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8258" y="5177577"/>
            <a:ext cx="514735" cy="514735"/>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D223460E-BB15-039D-9F13-C317EA1570AD}"/>
              </a:ext>
            </a:extLst>
          </p:cNvPr>
          <p:cNvSpPr txBox="1"/>
          <p:nvPr/>
        </p:nvSpPr>
        <p:spPr>
          <a:xfrm>
            <a:off x="3682973" y="3678977"/>
            <a:ext cx="3724264" cy="2008242"/>
          </a:xfrm>
          <a:prstGeom prst="rect">
            <a:avLst/>
          </a:prstGeom>
          <a:noFill/>
        </p:spPr>
        <p:txBody>
          <a:bodyPr wrap="square">
            <a:spAutoFit/>
          </a:bodyPr>
          <a:lstStyle/>
          <a:p>
            <a:pPr fontAlgn="base">
              <a:lnSpc>
                <a:spcPts val="1500"/>
              </a:lnSpc>
            </a:pPr>
            <a:r>
              <a:rPr lang="en-US"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シャプラニール＝市民による海外協力の会</a:t>
            </a:r>
            <a:endParaRPr lang="ja-JP"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fontAlgn="base">
              <a:lnSpc>
                <a:spcPts val="1500"/>
              </a:lnSpc>
            </a:pPr>
            <a:r>
              <a:rPr lang="en-US"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「多文化共生コミュニティスペース　マザリナ」</a:t>
            </a:r>
            <a:endPar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a:p>
            <a:pPr fontAlgn="base">
              <a:lnSpc>
                <a:spcPts val="1500"/>
              </a:lnSpc>
            </a:pP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   時：</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11</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4</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土</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13</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30</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2023</a:t>
            </a: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11</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金</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00</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19</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00</a:t>
            </a:r>
            <a:endParaRPr lang="ja-JP"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1500"/>
              </a:lnSpc>
            </a:pP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会　場：新宿区百人町</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1-17-6 </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成田ビル</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701</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号室</a:t>
            </a:r>
            <a:endParaRPr lang="ja-JP"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1500"/>
              </a:lnSpc>
            </a:pP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対象者：外国人、地域の住民</a:t>
            </a:r>
            <a:endParaRPr lang="ja-JP"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1500"/>
              </a:lnSpc>
            </a:pP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内　容：日本の生活で困っていることを相談できます。</a:t>
            </a:r>
            <a:endParaRPr lang="ja-JP"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1500"/>
              </a:lnSpc>
            </a:pP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参加費：無料</a:t>
            </a:r>
            <a:endParaRPr lang="ja-JP"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1500"/>
              </a:lnSpc>
            </a:pP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H</a:t>
            </a:r>
            <a:r>
              <a:rPr lang="ja-JP"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P</a:t>
            </a:r>
            <a:r>
              <a:rPr lang="ja-JP" altLang="ja-JP" sz="105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 </a:t>
            </a:r>
            <a:r>
              <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https://www.shaplaneer.org/</a:t>
            </a:r>
            <a:endParaRPr lang="ja-JP" altLang="ja-JP" sz="1050" kern="1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ts val="1500"/>
              </a:lnSpc>
            </a:pPr>
            <a:r>
              <a:rPr lang="en-US" altLang="ja-JP" sz="105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dirty="0">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E-mail</a:t>
            </a:r>
            <a:r>
              <a:rPr lang="ja-JP" altLang="ja-JP" sz="1050" dirty="0">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dirty="0">
                <a:latin typeface="ＭＳ Ｐ明朝" panose="02020600040205080304" pitchFamily="18" charset="-128"/>
                <a:ea typeface="ＭＳ Ｐ明朝" panose="02020600040205080304" pitchFamily="18" charset="-128"/>
                <a:cs typeface="Times New Roman" panose="02020603050405020304" pitchFamily="18" charset="0"/>
              </a:rPr>
              <a:t> </a:t>
            </a:r>
            <a:r>
              <a:rPr lang="en-US" altLang="ja-JP" sz="1050" dirty="0">
                <a:latin typeface="メイリオ" panose="020B0604030504040204" pitchFamily="50" charset="-128"/>
                <a:ea typeface="メイリオ" panose="020B0604030504040204" pitchFamily="50" charset="-128"/>
                <a:cs typeface="Times New Roman" panose="02020603050405020304" pitchFamily="18" charset="0"/>
              </a:rPr>
              <a:t>tabunka@shaplaneer.org</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6" name="図 45">
            <a:extLst>
              <a:ext uri="{FF2B5EF4-FFF2-40B4-BE49-F238E27FC236}">
                <a16:creationId xmlns:a16="http://schemas.microsoft.com/office/drawing/2014/main" id="{180492AC-54DE-4BA2-CC08-C3BB0284F7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6330" y="7276710"/>
            <a:ext cx="514101" cy="514101"/>
          </a:xfrm>
          <a:prstGeom prst="rect">
            <a:avLst/>
          </a:prstGeom>
        </p:spPr>
      </p:pic>
      <p:pic>
        <p:nvPicPr>
          <p:cNvPr id="47" name="図 46">
            <a:extLst>
              <a:ext uri="{FF2B5EF4-FFF2-40B4-BE49-F238E27FC236}">
                <a16:creationId xmlns:a16="http://schemas.microsoft.com/office/drawing/2014/main" id="{F1EB9E80-E339-44D0-01FD-5C6FA726595E}"/>
              </a:ext>
            </a:extLst>
          </p:cNvPr>
          <p:cNvPicPr>
            <a:picLocks noChangeAspect="1"/>
          </p:cNvPicPr>
          <p:nvPr/>
        </p:nvPicPr>
        <p:blipFill>
          <a:blip r:embed="rId7"/>
          <a:stretch>
            <a:fillRect/>
          </a:stretch>
        </p:blipFill>
        <p:spPr>
          <a:xfrm>
            <a:off x="6730767" y="5173672"/>
            <a:ext cx="514735" cy="514735"/>
          </a:xfrm>
          <a:prstGeom prst="rect">
            <a:avLst/>
          </a:prstGeom>
        </p:spPr>
      </p:pic>
      <p:sp>
        <p:nvSpPr>
          <p:cNvPr id="48" name="テキスト ボックス 47">
            <a:extLst>
              <a:ext uri="{FF2B5EF4-FFF2-40B4-BE49-F238E27FC236}">
                <a16:creationId xmlns:a16="http://schemas.microsoft.com/office/drawing/2014/main" id="{FA0BD787-10F3-7635-CB99-0AE3771B08A2}"/>
              </a:ext>
            </a:extLst>
          </p:cNvPr>
          <p:cNvSpPr txBox="1"/>
          <p:nvPr/>
        </p:nvSpPr>
        <p:spPr>
          <a:xfrm>
            <a:off x="4630987" y="5164542"/>
            <a:ext cx="1898601" cy="1238801"/>
          </a:xfrm>
          <a:prstGeom prst="rect">
            <a:avLst/>
          </a:prstGeom>
          <a:noFill/>
        </p:spPr>
        <p:txBody>
          <a:bodyPr wrap="square">
            <a:spAutoFit/>
          </a:bodyPr>
          <a:lstStyle/>
          <a:p>
            <a:pPr fontAlgn="base">
              <a:lnSpc>
                <a:spcPts val="1500"/>
              </a:lnSpc>
            </a:pPr>
            <a:endPar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fontAlgn="base">
              <a:lnSpc>
                <a:spcPts val="1500"/>
              </a:lnSpc>
            </a:pPr>
            <a:endPar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fontAlgn="base">
              <a:lnSpc>
                <a:spcPts val="1500"/>
              </a:lnSpc>
            </a:pP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建築ネットワークセンター</a:t>
            </a:r>
            <a:r>
              <a:rPr lang="ja-JP" altLang="en-US" sz="1050"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b="1"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「マンション連続講座」</a:t>
            </a:r>
            <a:endParaRPr lang="ja-JP"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fontAlgn="base">
              <a:lnSpc>
                <a:spcPts val="1500"/>
              </a:lnSpc>
            </a:pP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49" name="図 48">
            <a:extLst>
              <a:ext uri="{FF2B5EF4-FFF2-40B4-BE49-F238E27FC236}">
                <a16:creationId xmlns:a16="http://schemas.microsoft.com/office/drawing/2014/main" id="{1116DA5A-E646-9C55-13FC-7F0D602C63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1492" y="7243318"/>
            <a:ext cx="514009" cy="514009"/>
          </a:xfrm>
          <a:prstGeom prst="rect">
            <a:avLst/>
          </a:prstGeom>
        </p:spPr>
      </p:pic>
      <p:pic>
        <p:nvPicPr>
          <p:cNvPr id="50" name="図 49">
            <a:extLst>
              <a:ext uri="{FF2B5EF4-FFF2-40B4-BE49-F238E27FC236}">
                <a16:creationId xmlns:a16="http://schemas.microsoft.com/office/drawing/2014/main" id="{59290C16-B37E-897A-2249-C0781FF9EF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64725" y="8647352"/>
            <a:ext cx="1073720" cy="1594208"/>
          </a:xfrm>
          <a:prstGeom prst="rect">
            <a:avLst/>
          </a:prstGeom>
        </p:spPr>
      </p:pic>
      <p:sp>
        <p:nvSpPr>
          <p:cNvPr id="51" name="フリーフォーム: 図形 58">
            <a:extLst>
              <a:ext uri="{FF2B5EF4-FFF2-40B4-BE49-F238E27FC236}">
                <a16:creationId xmlns:a16="http://schemas.microsoft.com/office/drawing/2014/main" id="{D2C0D16C-6A19-1636-4554-BE280C076D3F}"/>
              </a:ext>
            </a:extLst>
          </p:cNvPr>
          <p:cNvSpPr/>
          <p:nvPr/>
        </p:nvSpPr>
        <p:spPr>
          <a:xfrm>
            <a:off x="187707" y="7964884"/>
            <a:ext cx="1112747" cy="534802"/>
          </a:xfrm>
          <a:custGeom>
            <a:avLst/>
            <a:gdLst>
              <a:gd name="connsiteX0" fmla="*/ 0 w 1454817"/>
              <a:gd name="connsiteY0" fmla="*/ 1454817 h 1454817"/>
              <a:gd name="connsiteX1" fmla="*/ 1454817 w 1454817"/>
              <a:gd name="connsiteY1" fmla="*/ 0 h 1454817"/>
              <a:gd name="connsiteX2" fmla="*/ 1454817 w 1454817"/>
              <a:gd name="connsiteY2" fmla="*/ 1454817 h 1454817"/>
              <a:gd name="connsiteX3" fmla="*/ 0 w 1454817"/>
              <a:gd name="connsiteY3" fmla="*/ 1454817 h 1454817"/>
            </a:gdLst>
            <a:ahLst/>
            <a:cxnLst>
              <a:cxn ang="0">
                <a:pos x="connsiteX0" y="connsiteY0"/>
              </a:cxn>
              <a:cxn ang="0">
                <a:pos x="connsiteX1" y="connsiteY1"/>
              </a:cxn>
              <a:cxn ang="0">
                <a:pos x="connsiteX2" y="connsiteY2"/>
              </a:cxn>
              <a:cxn ang="0">
                <a:pos x="connsiteX3" y="connsiteY3"/>
              </a:cxn>
            </a:cxnLst>
            <a:rect l="l" t="t" r="r" b="b"/>
            <a:pathLst>
              <a:path w="1454817" h="1454817">
                <a:moveTo>
                  <a:pt x="1454817" y="0"/>
                </a:moveTo>
                <a:cubicBezTo>
                  <a:pt x="1454817" y="803473"/>
                  <a:pt x="803473" y="1454817"/>
                  <a:pt x="0" y="1454817"/>
                </a:cubicBezTo>
                <a:lnTo>
                  <a:pt x="0" y="0"/>
                </a:lnTo>
                <a:lnTo>
                  <a:pt x="1454817" y="0"/>
                </a:lnTo>
                <a:close/>
              </a:path>
            </a:pathLst>
          </a:cu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360000" rIns="532787" bIns="532786" numCol="1" spcCol="1270" anchor="ctr" anchorCtr="0">
            <a:noAutofit/>
          </a:bodyPr>
          <a:lstStyle/>
          <a:p>
            <a:pPr marL="0" lvl="0" indent="0" algn="ctr" defTabSz="666750">
              <a:lnSpc>
                <a:spcPct val="90000"/>
              </a:lnSpc>
              <a:spcBef>
                <a:spcPct val="0"/>
              </a:spcBef>
              <a:spcAft>
                <a:spcPct val="35000"/>
              </a:spcAft>
              <a:buNone/>
            </a:pPr>
            <a:r>
              <a:rPr kumimoji="1" lang="ja-JP" altLang="en-US" sz="1050" kern="1200" dirty="0">
                <a:latin typeface="HGS創英角ﾎﾟｯﾌﾟ体" panose="040B0A00000000000000" pitchFamily="50" charset="-128"/>
                <a:ea typeface="HGS創英角ﾎﾟｯﾌﾟ体" panose="040B0A00000000000000" pitchFamily="50" charset="-128"/>
              </a:rPr>
              <a:t>参加者</a:t>
            </a:r>
            <a:endParaRPr kumimoji="1" lang="en-US" altLang="ja-JP" sz="1050" kern="1200" dirty="0">
              <a:latin typeface="HGS創英角ﾎﾟｯﾌﾟ体" panose="040B0A00000000000000" pitchFamily="50" charset="-128"/>
              <a:ea typeface="HGS創英角ﾎﾟｯﾌﾟ体" panose="040B0A00000000000000" pitchFamily="50" charset="-128"/>
            </a:endParaRPr>
          </a:p>
          <a:p>
            <a:pPr marL="0" lvl="0" indent="0" algn="ctr" defTabSz="666750">
              <a:lnSpc>
                <a:spcPct val="90000"/>
              </a:lnSpc>
              <a:spcBef>
                <a:spcPct val="0"/>
              </a:spcBef>
              <a:spcAft>
                <a:spcPct val="35000"/>
              </a:spcAft>
              <a:buNone/>
            </a:pPr>
            <a:r>
              <a:rPr kumimoji="1" lang="ja-JP" altLang="en-US" sz="1050" kern="1200" dirty="0">
                <a:latin typeface="HGS創英角ﾎﾟｯﾌﾟ体" panose="040B0A00000000000000" pitchFamily="50" charset="-128"/>
                <a:ea typeface="HGS創英角ﾎﾟｯﾌﾟ体" panose="040B0A00000000000000" pitchFamily="50" charset="-128"/>
              </a:rPr>
              <a:t>募集！</a:t>
            </a:r>
          </a:p>
        </p:txBody>
      </p:sp>
      <p:sp>
        <p:nvSpPr>
          <p:cNvPr id="52" name="四角形: 角を丸くする 59">
            <a:extLst>
              <a:ext uri="{FF2B5EF4-FFF2-40B4-BE49-F238E27FC236}">
                <a16:creationId xmlns:a16="http://schemas.microsoft.com/office/drawing/2014/main" id="{0F531FF4-7E91-34BD-14DE-A9E20CF175C5}"/>
              </a:ext>
            </a:extLst>
          </p:cNvPr>
          <p:cNvSpPr/>
          <p:nvPr/>
        </p:nvSpPr>
        <p:spPr>
          <a:xfrm>
            <a:off x="589320" y="8524752"/>
            <a:ext cx="2693273" cy="1068777"/>
          </a:xfrm>
          <a:prstGeom prst="roundRect">
            <a:avLst/>
          </a:prstGeom>
          <a:solidFill>
            <a:srgbClr val="FFCCFF"/>
          </a:solidFill>
          <a:ln>
            <a:solidFill>
              <a:srgbClr val="FF3300"/>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3" name="正方形/長方形 52">
            <a:extLst>
              <a:ext uri="{FF2B5EF4-FFF2-40B4-BE49-F238E27FC236}">
                <a16:creationId xmlns:a16="http://schemas.microsoft.com/office/drawing/2014/main" id="{E7133B9E-631A-BB5C-9161-F24CFA9E9F09}"/>
              </a:ext>
            </a:extLst>
          </p:cNvPr>
          <p:cNvSpPr/>
          <p:nvPr/>
        </p:nvSpPr>
        <p:spPr>
          <a:xfrm>
            <a:off x="608246" y="8612061"/>
            <a:ext cx="2960805" cy="1429572"/>
          </a:xfrm>
          <a:prstGeom prst="rect">
            <a:avLst/>
          </a:prstGeom>
          <a:noFill/>
        </p:spPr>
        <p:txBody>
          <a:bodyPr lIns="0" tIns="0" rIns="0" bIns="0">
            <a:noAutofit/>
          </a:bodyPr>
          <a:lstStyle/>
          <a:p>
            <a:r>
              <a:rPr lang="ja-JP" altLang="en-US" sz="1200" b="1" dirty="0">
                <a:latin typeface="Meiryo UI" panose="020B0604030504040204" pitchFamily="50" charset="-128"/>
                <a:ea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rPr>
              <a:t>　　　　　　</a:t>
            </a:r>
            <a:endParaRPr lang="en-US" altLang="ja-JP" sz="1050" b="1" dirty="0">
              <a:latin typeface="Meiryo UI" panose="020B0604030504040204" pitchFamily="50" charset="-128"/>
              <a:ea typeface="Meiryo UI" panose="020B0604030504040204" pitchFamily="50" charset="-128"/>
            </a:endParaRPr>
          </a:p>
          <a:p>
            <a:pPr marL="182562">
              <a:spcBef>
                <a:spcPts val="600"/>
              </a:spcBef>
            </a:pPr>
            <a:r>
              <a:rPr lang="ja-JP" altLang="en-US" sz="1050" b="1" dirty="0">
                <a:latin typeface="Meiryo UI" panose="020B0604030504040204" pitchFamily="50" charset="-128"/>
                <a:ea typeface="Meiryo UI" panose="020B0604030504040204" pitchFamily="50" charset="-128"/>
              </a:rPr>
              <a:t>　行動</a:t>
            </a:r>
            <a:r>
              <a:rPr lang="ja" sz="1050" b="1" dirty="0">
                <a:latin typeface="Meiryo UI" panose="020B0604030504040204" pitchFamily="50" charset="-128"/>
                <a:ea typeface="Meiryo UI" panose="020B0604030504040204" pitchFamily="50" charset="-128"/>
              </a:rPr>
              <a:t>に踏み出せないでいる方</a:t>
            </a:r>
          </a:p>
          <a:p>
            <a:pPr marL="182562"/>
            <a:r>
              <a:rPr lang="ja-JP" altLang="en-US" sz="1050" b="1" dirty="0">
                <a:latin typeface="Meiryo UI" panose="020B0604030504040204" pitchFamily="50" charset="-128"/>
                <a:ea typeface="Meiryo UI" panose="020B0604030504040204" pitchFamily="50" charset="-128"/>
              </a:rPr>
              <a:t>・</a:t>
            </a:r>
            <a:r>
              <a:rPr lang="ja" sz="1050" b="1" dirty="0">
                <a:latin typeface="Meiryo UI" panose="020B0604030504040204" pitchFamily="50" charset="-128"/>
                <a:ea typeface="Meiryo UI" panose="020B0604030504040204" pitchFamily="50" charset="-128"/>
              </a:rPr>
              <a:t>家族や仲間に、支援</a:t>
            </a:r>
            <a:r>
              <a:rPr lang="ja-JP" altLang="en-US" sz="1050" b="1" dirty="0">
                <a:latin typeface="Meiryo UI" panose="020B0604030504040204" pitchFamily="50" charset="-128"/>
                <a:ea typeface="Meiryo UI" panose="020B0604030504040204" pitchFamily="50" charset="-128"/>
              </a:rPr>
              <a:t>の</a:t>
            </a:r>
            <a:r>
              <a:rPr lang="ja" sz="1050" b="1" dirty="0">
                <a:latin typeface="Meiryo UI" panose="020B0604030504040204" pitchFamily="50" charset="-128"/>
                <a:ea typeface="Meiryo UI" panose="020B0604030504040204" pitchFamily="50" charset="-128"/>
              </a:rPr>
              <a:t>必要な人がい</a:t>
            </a:r>
            <a:r>
              <a:rPr lang="ja-JP" altLang="en-US" sz="1050" b="1" dirty="0">
                <a:latin typeface="Meiryo UI" panose="020B0604030504040204" pitchFamily="50" charset="-128"/>
                <a:ea typeface="Meiryo UI" panose="020B0604030504040204" pitchFamily="50" charset="-128"/>
              </a:rPr>
              <a:t>る</a:t>
            </a:r>
            <a:r>
              <a:rPr lang="ja" sz="1050" b="1" dirty="0">
                <a:latin typeface="Meiryo UI" panose="020B0604030504040204" pitchFamily="50" charset="-128"/>
                <a:ea typeface="Meiryo UI" panose="020B0604030504040204" pitchFamily="50" charset="-128"/>
              </a:rPr>
              <a:t>方</a:t>
            </a:r>
          </a:p>
          <a:p>
            <a:pPr marL="182562"/>
            <a:r>
              <a:rPr lang="ja-JP" altLang="en-US" sz="1050" b="1" dirty="0">
                <a:latin typeface="Meiryo UI" panose="020B0604030504040204" pitchFamily="50" charset="-128"/>
                <a:ea typeface="Meiryo UI" panose="020B0604030504040204" pitchFamily="50" charset="-128"/>
              </a:rPr>
              <a:t>・</a:t>
            </a:r>
            <a:r>
              <a:rPr lang="ja" sz="1050" b="1" dirty="0">
                <a:latin typeface="Meiryo UI" panose="020B0604030504040204" pitchFamily="50" charset="-128"/>
                <a:ea typeface="Meiryo UI" panose="020B0604030504040204" pitchFamily="50" charset="-128"/>
              </a:rPr>
              <a:t>赤ちゃんや高齢者がいる方</a:t>
            </a:r>
          </a:p>
          <a:p>
            <a:pPr marL="182562"/>
            <a:r>
              <a:rPr lang="ja-JP" altLang="en-US" sz="1050" b="1" dirty="0">
                <a:latin typeface="Meiryo UI" panose="020B0604030504040204" pitchFamily="50" charset="-128"/>
                <a:ea typeface="Meiryo UI" panose="020B0604030504040204" pitchFamily="50" charset="-128"/>
              </a:rPr>
              <a:t>・</a:t>
            </a:r>
            <a:r>
              <a:rPr lang="ja" sz="1050" b="1" dirty="0">
                <a:latin typeface="Meiryo UI" panose="020B0604030504040204" pitchFamily="50" charset="-128"/>
                <a:ea typeface="Meiryo UI" panose="020B0604030504040204" pitchFamily="50" charset="-128"/>
              </a:rPr>
              <a:t>防災訓練プログラムを考えたい方</a:t>
            </a:r>
            <a:r>
              <a:rPr lang="ja-JP" altLang="en-US" sz="1050" b="1" dirty="0">
                <a:latin typeface="Meiryo UI" panose="020B0604030504040204" pitchFamily="50" charset="-128"/>
                <a:ea typeface="Meiryo UI" panose="020B0604030504040204" pitchFamily="50" charset="-128"/>
              </a:rPr>
              <a:t>　など</a:t>
            </a:r>
            <a:endParaRPr lang="ja" sz="1050" b="1" dirty="0">
              <a:latin typeface="Meiryo UI" panose="020B0604030504040204" pitchFamily="50" charset="-128"/>
              <a:ea typeface="Meiryo UI" panose="020B0604030504040204" pitchFamily="50" charset="-128"/>
            </a:endParaRPr>
          </a:p>
        </p:txBody>
      </p:sp>
      <p:sp>
        <p:nvSpPr>
          <p:cNvPr id="54" name="正方形/長方形 53">
            <a:extLst>
              <a:ext uri="{FF2B5EF4-FFF2-40B4-BE49-F238E27FC236}">
                <a16:creationId xmlns:a16="http://schemas.microsoft.com/office/drawing/2014/main" id="{539D537E-6F5D-FA23-B837-FA3125C80D4D}"/>
              </a:ext>
            </a:extLst>
          </p:cNvPr>
          <p:cNvSpPr/>
          <p:nvPr/>
        </p:nvSpPr>
        <p:spPr>
          <a:xfrm>
            <a:off x="481209" y="8580003"/>
            <a:ext cx="3089399" cy="1088045"/>
          </a:xfrm>
          <a:prstGeom prst="rect">
            <a:avLst/>
          </a:prstGeom>
          <a:noFill/>
        </p:spPr>
        <p:txBody>
          <a:bodyPr lIns="0" tIns="0" rIns="0" bIns="0">
            <a:noAutofit/>
          </a:bodyPr>
          <a:lstStyle/>
          <a:p>
            <a:r>
              <a:rPr lang="ja-JP" altLang="en-US" sz="1050" b="1" dirty="0">
                <a:latin typeface="Meiryo UI" panose="020B0604030504040204" pitchFamily="50" charset="-128"/>
                <a:ea typeface="Meiryo UI" panose="020B0604030504040204" pitchFamily="50" charset="-128"/>
              </a:rPr>
              <a:t>　　　　　　　　　　　　◆対象◆</a:t>
            </a:r>
            <a:endParaRPr lang="en-US" altLang="ja-JP" sz="1050" b="1" dirty="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・地震は怖いが、なかなか具体的な防災</a:t>
            </a:r>
            <a:endParaRPr lang="en-US" altLang="ja-JP" sz="1050" b="1" dirty="0">
              <a:latin typeface="Meiryo UI" panose="020B0604030504040204" pitchFamily="50" charset="-128"/>
              <a:ea typeface="Meiryo UI" panose="020B0604030504040204" pitchFamily="50" charset="-128"/>
            </a:endParaRPr>
          </a:p>
          <a:p>
            <a:pPr marL="182562">
              <a:spcBef>
                <a:spcPts val="600"/>
              </a:spcBef>
            </a:pPr>
            <a:r>
              <a:rPr lang="ja-JP" altLang="en-US" sz="1200" b="1" dirty="0">
                <a:latin typeface="Meiryo UI" panose="020B0604030504040204" pitchFamily="50" charset="-128"/>
                <a:ea typeface="Meiryo UI" panose="020B0604030504040204" pitchFamily="50" charset="-128"/>
              </a:rPr>
              <a:t>　　　　　　　　　　　　　　　　　　　　　　　</a:t>
            </a:r>
            <a:endParaRPr lang="ja" sz="1200" b="1" dirty="0">
              <a:latin typeface="Meiryo UI" panose="020B0604030504040204" pitchFamily="50" charset="-128"/>
              <a:ea typeface="Meiryo UI" panose="020B0604030504040204" pitchFamily="50" charset="-128"/>
            </a:endParaRPr>
          </a:p>
        </p:txBody>
      </p:sp>
      <p:pic>
        <p:nvPicPr>
          <p:cNvPr id="55" name="図 54">
            <a:extLst>
              <a:ext uri="{FF2B5EF4-FFF2-40B4-BE49-F238E27FC236}">
                <a16:creationId xmlns:a16="http://schemas.microsoft.com/office/drawing/2014/main" id="{41E1F304-1E97-0A78-035F-B24FDCD86C1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0259" y="9871732"/>
            <a:ext cx="497818" cy="497818"/>
          </a:xfrm>
          <a:prstGeom prst="rect">
            <a:avLst/>
          </a:prstGeom>
          <a:noFill/>
          <a:ln>
            <a:noFill/>
          </a:ln>
        </p:spPr>
      </p:pic>
      <p:sp>
        <p:nvSpPr>
          <p:cNvPr id="56" name="object 31">
            <a:extLst>
              <a:ext uri="{FF2B5EF4-FFF2-40B4-BE49-F238E27FC236}">
                <a16:creationId xmlns:a16="http://schemas.microsoft.com/office/drawing/2014/main" id="{90A7A9B5-9D80-0F44-BFA8-4AD7D399C2C2}"/>
              </a:ext>
            </a:extLst>
          </p:cNvPr>
          <p:cNvSpPr txBox="1"/>
          <p:nvPr/>
        </p:nvSpPr>
        <p:spPr>
          <a:xfrm>
            <a:off x="233186" y="9657048"/>
            <a:ext cx="2078522" cy="174407"/>
          </a:xfrm>
          <a:prstGeom prst="rect">
            <a:avLst/>
          </a:prstGeom>
        </p:spPr>
        <p:txBody>
          <a:bodyPr vert="horz" wrap="square" lIns="0" tIns="12700" rIns="0" bIns="0" rtlCol="0">
            <a:spAutoFit/>
          </a:bodyPr>
          <a:lstStyle/>
          <a:p>
            <a:pPr>
              <a:lnSpc>
                <a:spcPct val="100000"/>
              </a:lnSpc>
              <a:spcBef>
                <a:spcPts val="100"/>
              </a:spcBef>
              <a:buSzPct val="92857"/>
              <a:tabLst>
                <a:tab pos="180340" algn="l"/>
              </a:tabLst>
            </a:pPr>
            <a:r>
              <a:rPr lang="ja-JP" altLang="en-US" sz="1050" b="1" spc="10" dirty="0">
                <a:latin typeface="Arial Black" panose="020B0A04020102020204" pitchFamily="34" charset="0"/>
                <a:cs typeface="MS PGothic"/>
              </a:rPr>
              <a:t>◆</a:t>
            </a:r>
            <a:r>
              <a:rPr lang="ja-JP" altLang="en-US" sz="1050" b="1" spc="10" dirty="0">
                <a:latin typeface="+mn-ea"/>
                <a:ea typeface="+mn-ea"/>
                <a:cs typeface="MS PGothic"/>
              </a:rPr>
              <a:t>申込み</a:t>
            </a:r>
            <a:r>
              <a:rPr sz="1050" b="1" dirty="0" err="1">
                <a:latin typeface="+mn-ea"/>
                <a:ea typeface="+mn-ea"/>
                <a:cs typeface="MS PGothic"/>
              </a:rPr>
              <a:t>は</a:t>
            </a:r>
            <a:r>
              <a:rPr sz="1050" b="1" spc="5" dirty="0" err="1">
                <a:latin typeface="+mn-ea"/>
                <a:ea typeface="+mn-ea"/>
                <a:cs typeface="MS PGothic"/>
              </a:rPr>
              <a:t>こ</a:t>
            </a:r>
            <a:r>
              <a:rPr sz="1050" b="1" spc="-5" dirty="0" err="1">
                <a:latin typeface="+mn-ea"/>
                <a:ea typeface="+mn-ea"/>
                <a:cs typeface="MS PGothic"/>
              </a:rPr>
              <a:t>ちらから</a:t>
            </a:r>
            <a:endParaRPr sz="1050" b="1" dirty="0">
              <a:latin typeface="+mn-ea"/>
              <a:ea typeface="+mn-ea"/>
              <a:cs typeface="MS PGothic"/>
            </a:endParaRPr>
          </a:p>
        </p:txBody>
      </p:sp>
      <p:sp>
        <p:nvSpPr>
          <p:cNvPr id="57" name="テキスト ボックス 87">
            <a:extLst>
              <a:ext uri="{FF2B5EF4-FFF2-40B4-BE49-F238E27FC236}">
                <a16:creationId xmlns:a16="http://schemas.microsoft.com/office/drawing/2014/main" id="{05A48084-A251-A213-3698-261A1F45480A}"/>
              </a:ext>
            </a:extLst>
          </p:cNvPr>
          <p:cNvSpPr txBox="1">
            <a:spLocks noChangeArrowheads="1"/>
          </p:cNvSpPr>
          <p:nvPr/>
        </p:nvSpPr>
        <p:spPr bwMode="auto">
          <a:xfrm>
            <a:off x="1541836" y="9650882"/>
            <a:ext cx="3828735" cy="523220"/>
          </a:xfrm>
          <a:prstGeom prst="rect">
            <a:avLst/>
          </a:prstGeom>
          <a:noFill/>
          <a:ln w="9525">
            <a:noFill/>
            <a:miter lim="800000"/>
            <a:headEnd/>
            <a:tailEnd/>
          </a:ln>
        </p:spPr>
        <p:txBody>
          <a:bodyPr wrap="square">
            <a:spAutoFit/>
          </a:bodyPr>
          <a:lstStyle/>
          <a:p>
            <a:pPr>
              <a:tabLst>
                <a:tab pos="812800" algn="l"/>
                <a:tab pos="1160463" algn="l"/>
              </a:tabLst>
            </a:pPr>
            <a:r>
              <a:rPr lang="en-US" altLang="ja-JP" sz="1000" b="1" dirty="0">
                <a:latin typeface="メイリオ" panose="020B0604030504040204" pitchFamily="50" charset="-128"/>
                <a:ea typeface="メイリオ" panose="020B0604030504040204" pitchFamily="50" charset="-128"/>
                <a:cs typeface="小塚ゴシック Pro L"/>
              </a:rPr>
              <a:t>【</a:t>
            </a:r>
            <a:r>
              <a:rPr lang="ja-JP" altLang="en-US" sz="1000" b="1" dirty="0">
                <a:latin typeface="メイリオ" panose="020B0604030504040204" pitchFamily="50" charset="-128"/>
                <a:ea typeface="メイリオ" panose="020B0604030504040204" pitchFamily="50" charset="-128"/>
                <a:cs typeface="小塚ゴシック Pro L"/>
              </a:rPr>
              <a:t>問合せ</a:t>
            </a:r>
            <a:r>
              <a:rPr lang="en-US" altLang="ja-JP" sz="1000" b="1" dirty="0">
                <a:latin typeface="メイリオ" panose="020B0604030504040204" pitchFamily="50" charset="-128"/>
                <a:ea typeface="メイリオ" panose="020B0604030504040204" pitchFamily="50" charset="-128"/>
                <a:cs typeface="小塚ゴシック Pro L"/>
              </a:rPr>
              <a:t>】</a:t>
            </a:r>
            <a:r>
              <a:rPr lang="ja-JP" altLang="en-US" sz="1000" b="1" dirty="0">
                <a:latin typeface="メイリオ" panose="020B0604030504040204" pitchFamily="50" charset="-128"/>
                <a:ea typeface="メイリオ" panose="020B0604030504040204" pitchFamily="50" charset="-128"/>
                <a:cs typeface="小塚ゴシック Pro L"/>
              </a:rPr>
              <a:t>新宿</a:t>
            </a:r>
            <a:r>
              <a:rPr lang="en-US" altLang="ja-JP" sz="1000" b="1" dirty="0">
                <a:latin typeface="メイリオ" panose="020B0604030504040204" pitchFamily="50" charset="-128"/>
                <a:ea typeface="メイリオ" panose="020B0604030504040204" pitchFamily="50" charset="-128"/>
                <a:cs typeface="小塚ゴシック Pro L"/>
              </a:rPr>
              <a:t>NPO</a:t>
            </a:r>
            <a:r>
              <a:rPr lang="ja-JP" altLang="en-US" sz="1000" b="1" dirty="0">
                <a:latin typeface="メイリオ" panose="020B0604030504040204" pitchFamily="50" charset="-128"/>
                <a:ea typeface="メイリオ" panose="020B0604030504040204" pitchFamily="50" charset="-128"/>
                <a:cs typeface="小塚ゴシック Pro L"/>
              </a:rPr>
              <a:t>協働推進センター</a:t>
            </a:r>
            <a:endParaRPr lang="en-US" altLang="ja-JP" sz="1000" b="1" dirty="0">
              <a:latin typeface="メイリオ" panose="020B0604030504040204" pitchFamily="50" charset="-128"/>
              <a:ea typeface="メイリオ" panose="020B0604030504040204" pitchFamily="50" charset="-128"/>
              <a:cs typeface="小塚ゴシック Pro L"/>
            </a:endParaRPr>
          </a:p>
          <a:p>
            <a:pPr>
              <a:tabLst>
                <a:tab pos="812800" algn="l"/>
                <a:tab pos="1160463" algn="l"/>
              </a:tabLst>
            </a:pPr>
            <a:r>
              <a:rPr lang="ja-JP" altLang="en-US" sz="900" b="1" dirty="0">
                <a:latin typeface="メイリオ" panose="020B0604030504040204" pitchFamily="50" charset="-128"/>
                <a:ea typeface="メイリオ" panose="020B0604030504040204" pitchFamily="50" charset="-128"/>
                <a:cs typeface="小塚ゴシック Pro L"/>
              </a:rPr>
              <a:t>　</a:t>
            </a:r>
            <a:r>
              <a:rPr lang="en-US" altLang="ja-JP" sz="900" b="1" dirty="0">
                <a:latin typeface="メイリオ" panose="020B0604030504040204" pitchFamily="50" charset="-128"/>
                <a:ea typeface="メイリオ" panose="020B0604030504040204" pitchFamily="50" charset="-128"/>
                <a:cs typeface="小塚ゴシック Pro L"/>
              </a:rPr>
              <a:t>TEL:03-5386-1315</a:t>
            </a:r>
            <a:r>
              <a:rPr lang="ja-JP" altLang="en-US" sz="900" b="1" dirty="0">
                <a:latin typeface="メイリオ" panose="020B0604030504040204" pitchFamily="50" charset="-128"/>
                <a:ea typeface="メイリオ" panose="020B0604030504040204" pitchFamily="50" charset="-128"/>
                <a:cs typeface="小塚ゴシック Pro L"/>
              </a:rPr>
              <a:t>　     　　　</a:t>
            </a:r>
            <a:endParaRPr lang="en-US" altLang="ja-JP" sz="900" b="1" dirty="0">
              <a:latin typeface="メイリオ" panose="020B0604030504040204" pitchFamily="50" charset="-128"/>
              <a:ea typeface="メイリオ" panose="020B0604030504040204" pitchFamily="50" charset="-128"/>
              <a:cs typeface="小塚ゴシック Pro L"/>
            </a:endParaRPr>
          </a:p>
          <a:p>
            <a:pPr>
              <a:tabLst>
                <a:tab pos="812800" algn="l"/>
                <a:tab pos="1160463" algn="l"/>
              </a:tabLst>
            </a:pPr>
            <a:endParaRPr lang="en-US" altLang="ja-JP" sz="900" b="1" dirty="0">
              <a:latin typeface="メイリオ" panose="020B0604030504040204" pitchFamily="50" charset="-128"/>
              <a:ea typeface="メイリオ" panose="020B0604030504040204" pitchFamily="50" charset="-128"/>
              <a:cs typeface="小塚ゴシック Pro L"/>
            </a:endParaRPr>
          </a:p>
        </p:txBody>
      </p:sp>
      <p:sp>
        <p:nvSpPr>
          <p:cNvPr id="58" name="テキスト ボックス 87">
            <a:extLst>
              <a:ext uri="{FF2B5EF4-FFF2-40B4-BE49-F238E27FC236}">
                <a16:creationId xmlns:a16="http://schemas.microsoft.com/office/drawing/2014/main" id="{E8D1920B-857A-2192-16D9-08FB1D356C25}"/>
              </a:ext>
            </a:extLst>
          </p:cNvPr>
          <p:cNvSpPr txBox="1">
            <a:spLocks noChangeArrowheads="1"/>
          </p:cNvSpPr>
          <p:nvPr/>
        </p:nvSpPr>
        <p:spPr bwMode="auto">
          <a:xfrm>
            <a:off x="1643706" y="9960527"/>
            <a:ext cx="3828735" cy="369332"/>
          </a:xfrm>
          <a:prstGeom prst="rect">
            <a:avLst/>
          </a:prstGeom>
          <a:noFill/>
          <a:ln w="9525">
            <a:noFill/>
            <a:miter lim="800000"/>
            <a:headEnd/>
            <a:tailEnd/>
          </a:ln>
        </p:spPr>
        <p:txBody>
          <a:bodyPr wrap="square">
            <a:spAutoFit/>
          </a:bodyPr>
          <a:lstStyle/>
          <a:p>
            <a:pPr>
              <a:tabLst>
                <a:tab pos="812800" algn="l"/>
                <a:tab pos="1160463" algn="l"/>
              </a:tabLst>
            </a:pPr>
            <a:r>
              <a:rPr lang="en-US" altLang="ja-JP" sz="900" b="1" dirty="0">
                <a:latin typeface="メイリオ" panose="020B0604030504040204" pitchFamily="50" charset="-128"/>
                <a:ea typeface="メイリオ" panose="020B0604030504040204" pitchFamily="50" charset="-128"/>
                <a:cs typeface="小塚ゴシック Pro L"/>
              </a:rPr>
              <a:t>FAX:03-5386-1318</a:t>
            </a:r>
          </a:p>
          <a:p>
            <a:pPr>
              <a:tabLst>
                <a:tab pos="812800" algn="l"/>
                <a:tab pos="1160463" algn="l"/>
              </a:tabLst>
            </a:pPr>
            <a:r>
              <a:rPr lang="en-US" altLang="ja-JP" sz="900" b="1" dirty="0">
                <a:latin typeface="メイリオ" panose="020B0604030504040204" pitchFamily="50" charset="-128"/>
                <a:ea typeface="メイリオ" panose="020B0604030504040204" pitchFamily="50" charset="-128"/>
                <a:cs typeface="小塚ゴシック Pro L"/>
              </a:rPr>
              <a:t>E-mail</a:t>
            </a:r>
            <a:r>
              <a:rPr lang="ja-JP" altLang="en-US" sz="900" b="1" dirty="0">
                <a:latin typeface="メイリオ" panose="020B0604030504040204" pitchFamily="50" charset="-128"/>
                <a:ea typeface="メイリオ" panose="020B0604030504040204" pitchFamily="50" charset="-128"/>
                <a:cs typeface="小塚ゴシック Pro L"/>
              </a:rPr>
              <a:t>：</a:t>
            </a:r>
            <a:r>
              <a:rPr lang="en-US" altLang="ja-JP" sz="900" b="1" dirty="0">
                <a:latin typeface="メイリオ" panose="020B0604030504040204" pitchFamily="50" charset="-128"/>
                <a:ea typeface="メイリオ" panose="020B0604030504040204" pitchFamily="50" charset="-128"/>
                <a:cs typeface="小塚ゴシック Pro L"/>
              </a:rPr>
              <a:t>hiroba@s-nponet.net</a:t>
            </a:r>
            <a:r>
              <a:rPr lang="ja-JP" altLang="en-US" sz="900" b="1" dirty="0">
                <a:latin typeface="メイリオ" panose="020B0604030504040204" pitchFamily="50" charset="-128"/>
                <a:ea typeface="メイリオ" panose="020B0604030504040204" pitchFamily="50" charset="-128"/>
                <a:cs typeface="小塚ゴシック Pro L"/>
              </a:rPr>
              <a:t>　</a:t>
            </a:r>
            <a:endParaRPr lang="en-US" altLang="ja-JP" sz="900" b="1" dirty="0">
              <a:latin typeface="メイリオ" panose="020B0604030504040204" pitchFamily="50" charset="-128"/>
              <a:ea typeface="メイリオ" panose="020B0604030504040204" pitchFamily="50" charset="-128"/>
              <a:cs typeface="小塚ゴシック Pro L"/>
            </a:endParaRPr>
          </a:p>
        </p:txBody>
      </p:sp>
      <p:sp>
        <p:nvSpPr>
          <p:cNvPr id="59" name="テキスト ボックス 58">
            <a:extLst>
              <a:ext uri="{FF2B5EF4-FFF2-40B4-BE49-F238E27FC236}">
                <a16:creationId xmlns:a16="http://schemas.microsoft.com/office/drawing/2014/main" id="{1B88CB54-49FB-CC1D-2FFB-7D655CB3498D}"/>
              </a:ext>
            </a:extLst>
          </p:cNvPr>
          <p:cNvSpPr txBox="1"/>
          <p:nvPr/>
        </p:nvSpPr>
        <p:spPr>
          <a:xfrm>
            <a:off x="3759385" y="5502471"/>
            <a:ext cx="4555668" cy="2392963"/>
          </a:xfrm>
          <a:prstGeom prst="rect">
            <a:avLst/>
          </a:prstGeom>
          <a:noFill/>
        </p:spPr>
        <p:txBody>
          <a:bodyPr wrap="square">
            <a:spAutoFit/>
          </a:bodyPr>
          <a:lstStyle/>
          <a:p>
            <a:pPr algn="ctr" fontAlgn="base">
              <a:lnSpc>
                <a:spcPts val="1500"/>
              </a:lnSpc>
            </a:pPr>
            <a:endParaRPr lang="en-US" altLang="ja-JP"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a:p>
            <a:pPr algn="ctr" fontAlgn="base">
              <a:lnSpc>
                <a:spcPts val="1500"/>
              </a:lnSpc>
            </a:pPr>
            <a:endPar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fontAlgn="base">
              <a:lnSpc>
                <a:spcPts val="1500"/>
              </a:lnSpc>
            </a:pPr>
            <a:r>
              <a:rPr lang="ja-JP" altLang="en-US"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5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　時：①</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25</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日（水）②</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11</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22</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日（水）</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③</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12</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日（水）</a:t>
            </a:r>
            <a:r>
              <a:rPr lang="ja-JP" altLang="en-US"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各回</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18</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参加方法：新宿消費生活センター分館またはオンライン</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内　 容：①管理会社の基礎知識　</a:t>
            </a:r>
            <a:endPar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en-US" sz="105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②マンション防災の新常識</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③マンション交流会</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tabLst>
                <a:tab pos="4371975" algn="l"/>
              </a:tabLst>
            </a:pP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参加費：各回</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500</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円</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ja-JP" sz="1050" kern="12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a:t>
            </a:r>
            <a:r>
              <a:rPr lang="ja-JP"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P</a:t>
            </a:r>
            <a:r>
              <a:rPr lang="ja-JP" altLang="ja-JP" sz="1050" kern="12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kern="12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 </a:t>
            </a:r>
            <a:r>
              <a:rPr lang="en-US" altLang="ja-JP" sz="1050" kern="12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https://www.kenchikunet.org/</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fontAlgn="base">
              <a:lnSpc>
                <a:spcPts val="1500"/>
              </a:lnSpc>
            </a:pPr>
            <a:r>
              <a:rPr lang="ja-JP" altLang="ja-JP" sz="1050" kern="1200" dirty="0">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E-mail</a:t>
            </a:r>
            <a:r>
              <a:rPr lang="ja-JP" altLang="ja-JP" sz="1050" kern="1200" dirty="0">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050" kern="1200" dirty="0">
                <a:effectLst/>
                <a:latin typeface="ＭＳ Ｐ明朝" panose="02020600040205080304" pitchFamily="18" charset="-128"/>
                <a:ea typeface="ＭＳ Ｐ明朝" panose="02020600040205080304" pitchFamily="18" charset="-128"/>
                <a:cs typeface="Times New Roman" panose="02020603050405020304" pitchFamily="18" charset="0"/>
              </a:rPr>
              <a:t> </a:t>
            </a:r>
            <a:r>
              <a:rPr lang="en-US" altLang="ja-JP" sz="1050" kern="1200" dirty="0">
                <a:effectLst/>
                <a:latin typeface="メイリオ" panose="020B0604030504040204" pitchFamily="50" charset="-128"/>
                <a:ea typeface="メイリオ" panose="020B0604030504040204" pitchFamily="50" charset="-128"/>
                <a:cs typeface="Times New Roman" panose="02020603050405020304" pitchFamily="18" charset="0"/>
              </a:rPr>
              <a:t>kenchiku@d2.dion.ne.jp</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0" name="正方形/長方形 59">
            <a:extLst>
              <a:ext uri="{FF2B5EF4-FFF2-40B4-BE49-F238E27FC236}">
                <a16:creationId xmlns:a16="http://schemas.microsoft.com/office/drawing/2014/main" id="{1D55B779-CCFE-9896-3694-B18C088EE43D}"/>
              </a:ext>
            </a:extLst>
          </p:cNvPr>
          <p:cNvSpPr/>
          <p:nvPr/>
        </p:nvSpPr>
        <p:spPr>
          <a:xfrm>
            <a:off x="3761981" y="8500706"/>
            <a:ext cx="4325799" cy="3081854"/>
          </a:xfrm>
          <a:prstGeom prst="rect">
            <a:avLst/>
          </a:prstGeom>
          <a:noFill/>
        </p:spPr>
        <p:txBody>
          <a:bodyPr lIns="0" tIns="0" rIns="0" bIns="0">
            <a:noAutofit/>
          </a:bodyPr>
          <a:lstStyle/>
          <a:p>
            <a:pPr>
              <a:spcBef>
                <a:spcPts val="600"/>
              </a:spcBef>
            </a:pPr>
            <a:r>
              <a:rPr lang="ja-JP" altLang="en-US" sz="900" b="1" dirty="0">
                <a:latin typeface="Meiryo UI" panose="020B0604030504040204" pitchFamily="50" charset="-128"/>
                <a:ea typeface="Meiryo UI" panose="020B0604030504040204" pitchFamily="50" charset="-128"/>
              </a:rPr>
              <a:t>　　</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日時・プログラム</a:t>
            </a:r>
            <a:r>
              <a:rPr lang="en-US" altLang="ja-JP" sz="1000" b="1" dirty="0">
                <a:latin typeface="メイリオ" panose="020B0604030504040204" pitchFamily="50" charset="-128"/>
                <a:ea typeface="メイリオ" panose="020B0604030504040204" pitchFamily="50" charset="-128"/>
              </a:rPr>
              <a:t>》</a:t>
            </a:r>
            <a:endParaRPr lang="ja-JP" altLang="en-US" sz="1000" b="1" dirty="0">
              <a:latin typeface="メイリオ" panose="020B0604030504040204" pitchFamily="50" charset="-128"/>
              <a:ea typeface="メイリオ" panose="020B0604030504040204" pitchFamily="50" charset="-128"/>
            </a:endParaRPr>
          </a:p>
          <a:p>
            <a:pPr marL="182563">
              <a:spcBef>
                <a:spcPts val="600"/>
              </a:spcBef>
            </a:pPr>
            <a:r>
              <a:rPr lang="ja-JP" altLang="en-US" sz="900" b="1" dirty="0">
                <a:latin typeface="メイリオ" panose="020B0604030504040204" pitchFamily="50" charset="-128"/>
                <a:ea typeface="メイリオ" panose="020B0604030504040204" pitchFamily="50" charset="-128"/>
              </a:rPr>
              <a:t>第</a:t>
            </a:r>
            <a:r>
              <a:rPr lang="en-US" altLang="ja-JP" sz="900" b="1" dirty="0">
                <a:latin typeface="メイリオ" panose="020B0604030504040204" pitchFamily="50" charset="-128"/>
                <a:ea typeface="メイリオ" panose="020B0604030504040204" pitchFamily="50" charset="-128"/>
              </a:rPr>
              <a:t>1</a:t>
            </a:r>
            <a:r>
              <a:rPr lang="ja-JP" altLang="en-US" sz="900" b="1" dirty="0">
                <a:latin typeface="メイリオ" panose="020B0604030504040204" pitchFamily="50" charset="-128"/>
                <a:ea typeface="メイリオ" panose="020B0604030504040204" pitchFamily="50" charset="-128"/>
              </a:rPr>
              <a:t>回 </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家族を探す</a:t>
            </a:r>
            <a:r>
              <a:rPr lang="en-US" altLang="ja-JP" sz="900" b="1" dirty="0">
                <a:latin typeface="メイリオ" panose="020B0604030504040204" pitchFamily="50" charset="-128"/>
                <a:ea typeface="メイリオ" panose="020B0604030504040204" pitchFamily="50" charset="-128"/>
              </a:rPr>
              <a:t>?』</a:t>
            </a:r>
          </a:p>
          <a:p>
            <a:pPr marL="182563">
              <a:spcBef>
                <a:spcPts val="600"/>
              </a:spcBef>
            </a:pPr>
            <a:r>
              <a:rPr lang="ja-JP" altLang="en-US" sz="900" b="1" dirty="0">
                <a:latin typeface="メイリオ" panose="020B0604030504040204" pitchFamily="50" charset="-128"/>
                <a:ea typeface="メイリオ" panose="020B0604030504040204" pitchFamily="50" charset="-128"/>
              </a:rPr>
              <a:t>　　日時：</a:t>
            </a:r>
            <a:r>
              <a:rPr lang="en-US" altLang="ja-JP" sz="900" b="1" dirty="0">
                <a:latin typeface="メイリオ" panose="020B0604030504040204" pitchFamily="50" charset="-128"/>
                <a:ea typeface="メイリオ" panose="020B0604030504040204" pitchFamily="50" charset="-128"/>
              </a:rPr>
              <a:t>10</a:t>
            </a:r>
            <a:r>
              <a:rPr lang="ja-JP" altLang="en-US" sz="900" b="1" dirty="0">
                <a:latin typeface="メイリオ" panose="020B0604030504040204" pitchFamily="50" charset="-128"/>
                <a:ea typeface="メイリオ" panose="020B0604030504040204" pitchFamily="50" charset="-128"/>
              </a:rPr>
              <a:t>月</a:t>
            </a:r>
            <a:r>
              <a:rPr lang="en-US" altLang="ja-JP" sz="900" b="1" dirty="0">
                <a:latin typeface="メイリオ" panose="020B0604030504040204" pitchFamily="50" charset="-128"/>
                <a:ea typeface="メイリオ" panose="020B0604030504040204" pitchFamily="50" charset="-128"/>
              </a:rPr>
              <a:t>25</a:t>
            </a:r>
            <a:r>
              <a:rPr lang="ja-JP" altLang="en-US" sz="900" b="1" dirty="0">
                <a:latin typeface="メイリオ" panose="020B0604030504040204" pitchFamily="50" charset="-128"/>
                <a:ea typeface="メイリオ" panose="020B0604030504040204" pitchFamily="50" charset="-128"/>
              </a:rPr>
              <a:t>日</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水</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rPr>
              <a:t>10</a:t>
            </a:r>
            <a:r>
              <a:rPr lang="ja-JP" altLang="en-US" sz="900" b="1" dirty="0">
                <a:latin typeface="メイリオ" panose="020B0604030504040204" pitchFamily="50" charset="-128"/>
                <a:ea typeface="メイリオ" panose="020B0604030504040204" pitchFamily="50" charset="-128"/>
              </a:rPr>
              <a:t>時～</a:t>
            </a:r>
            <a:r>
              <a:rPr lang="en-US" altLang="ja-JP" sz="900" b="1" dirty="0">
                <a:latin typeface="メイリオ" panose="020B0604030504040204" pitchFamily="50" charset="-128"/>
                <a:ea typeface="メイリオ" panose="020B0604030504040204" pitchFamily="50" charset="-128"/>
              </a:rPr>
              <a:t>12</a:t>
            </a:r>
            <a:r>
              <a:rPr lang="ja-JP" altLang="en-US" sz="900" b="1" dirty="0">
                <a:latin typeface="メイリオ" panose="020B0604030504040204" pitchFamily="50" charset="-128"/>
                <a:ea typeface="メイリオ" panose="020B0604030504040204" pitchFamily="50" charset="-128"/>
              </a:rPr>
              <a:t>時</a:t>
            </a:r>
            <a:endParaRPr lang="en-US" altLang="ja-JP" sz="900" b="1" dirty="0">
              <a:latin typeface="メイリオ" panose="020B0604030504040204" pitchFamily="50" charset="-128"/>
              <a:ea typeface="メイリオ" panose="020B0604030504040204" pitchFamily="50" charset="-128"/>
            </a:endParaRPr>
          </a:p>
          <a:p>
            <a:pPr marL="182563">
              <a:spcBef>
                <a:spcPts val="600"/>
              </a:spcBef>
            </a:pPr>
            <a:r>
              <a:rPr lang="ja-JP" altLang="en-US" sz="900" b="1" dirty="0">
                <a:latin typeface="メイリオ" panose="020B0604030504040204" pitchFamily="50" charset="-128"/>
                <a:ea typeface="メイリオ" panose="020B0604030504040204" pitchFamily="50" charset="-128"/>
              </a:rPr>
              <a:t>第</a:t>
            </a:r>
            <a:r>
              <a:rPr lang="en-US" altLang="ja-JP" sz="900" b="1" dirty="0">
                <a:latin typeface="メイリオ" panose="020B0604030504040204" pitchFamily="50" charset="-128"/>
                <a:ea typeface="メイリオ" panose="020B0604030504040204" pitchFamily="50" charset="-128"/>
              </a:rPr>
              <a:t>2</a:t>
            </a:r>
            <a:r>
              <a:rPr lang="ja-JP" altLang="en-US" sz="900" b="1" dirty="0">
                <a:latin typeface="メイリオ" panose="020B0604030504040204" pitchFamily="50" charset="-128"/>
                <a:ea typeface="メイリオ" panose="020B0604030504040204" pitchFamily="50" charset="-128"/>
              </a:rPr>
              <a:t>回</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 何を食べる</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a:t>
            </a:r>
            <a:r>
              <a:rPr lang="en-US" altLang="ja-JP" sz="900" b="1" dirty="0">
                <a:latin typeface="メイリオ" panose="020B0604030504040204" pitchFamily="50" charset="-128"/>
                <a:ea typeface="メイリオ" panose="020B0604030504040204" pitchFamily="50" charset="-128"/>
              </a:rPr>
              <a:t>』</a:t>
            </a:r>
          </a:p>
          <a:p>
            <a:pPr marL="182563">
              <a:spcBef>
                <a:spcPts val="600"/>
              </a:spcBef>
            </a:pPr>
            <a:r>
              <a:rPr lang="ja-JP" altLang="en-US" sz="900" b="1" dirty="0">
                <a:latin typeface="メイリオ" panose="020B0604030504040204" pitchFamily="50" charset="-128"/>
                <a:ea typeface="メイリオ" panose="020B0604030504040204" pitchFamily="50" charset="-128"/>
              </a:rPr>
              <a:t>　　日時：</a:t>
            </a:r>
            <a:r>
              <a:rPr lang="en-US" altLang="ja-JP" sz="900" b="1" dirty="0">
                <a:latin typeface="メイリオ" panose="020B0604030504040204" pitchFamily="50" charset="-128"/>
                <a:ea typeface="メイリオ" panose="020B0604030504040204" pitchFamily="50" charset="-128"/>
              </a:rPr>
              <a:t>11</a:t>
            </a:r>
            <a:r>
              <a:rPr lang="ja-JP" altLang="en-US" sz="900" b="1" dirty="0">
                <a:latin typeface="メイリオ" panose="020B0604030504040204" pitchFamily="50" charset="-128"/>
                <a:ea typeface="メイリオ" panose="020B0604030504040204" pitchFamily="50" charset="-128"/>
              </a:rPr>
              <a:t>月</a:t>
            </a:r>
            <a:r>
              <a:rPr lang="en-US" altLang="ja-JP" sz="900" b="1" dirty="0">
                <a:latin typeface="メイリオ" panose="020B0604030504040204" pitchFamily="50" charset="-128"/>
                <a:ea typeface="メイリオ" panose="020B0604030504040204" pitchFamily="50" charset="-128"/>
              </a:rPr>
              <a:t>18</a:t>
            </a:r>
            <a:r>
              <a:rPr lang="ja-JP" altLang="en-US" sz="900" b="1" dirty="0">
                <a:latin typeface="メイリオ" panose="020B0604030504040204" pitchFamily="50" charset="-128"/>
                <a:ea typeface="メイリオ" panose="020B0604030504040204" pitchFamily="50" charset="-128"/>
              </a:rPr>
              <a:t>日</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土</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rPr>
              <a:t>10</a:t>
            </a:r>
            <a:r>
              <a:rPr lang="ja-JP" altLang="en-US" sz="900" b="1" dirty="0">
                <a:latin typeface="メイリオ" panose="020B0604030504040204" pitchFamily="50" charset="-128"/>
                <a:ea typeface="メイリオ" panose="020B0604030504040204" pitchFamily="50" charset="-128"/>
              </a:rPr>
              <a:t>時～</a:t>
            </a:r>
            <a:r>
              <a:rPr lang="en-US" altLang="ja-JP" sz="900" b="1" dirty="0">
                <a:latin typeface="メイリオ" panose="020B0604030504040204" pitchFamily="50" charset="-128"/>
                <a:ea typeface="メイリオ" panose="020B0604030504040204" pitchFamily="50" charset="-128"/>
              </a:rPr>
              <a:t>12</a:t>
            </a:r>
            <a:r>
              <a:rPr lang="ja-JP" altLang="en-US" sz="900" b="1" dirty="0">
                <a:latin typeface="メイリオ" panose="020B0604030504040204" pitchFamily="50" charset="-128"/>
                <a:ea typeface="メイリオ" panose="020B0604030504040204" pitchFamily="50" charset="-128"/>
              </a:rPr>
              <a:t>時</a:t>
            </a:r>
            <a:endParaRPr lang="en-US" altLang="ja-JP" sz="900" b="1" dirty="0">
              <a:latin typeface="メイリオ" panose="020B0604030504040204" pitchFamily="50" charset="-128"/>
              <a:ea typeface="メイリオ" panose="020B0604030504040204" pitchFamily="50" charset="-128"/>
            </a:endParaRPr>
          </a:p>
          <a:p>
            <a:pPr marL="182563">
              <a:spcBef>
                <a:spcPts val="600"/>
              </a:spcBef>
            </a:pPr>
            <a:r>
              <a:rPr lang="ja-JP" altLang="en-US" sz="900" b="1" dirty="0">
                <a:latin typeface="メイリオ" panose="020B0604030504040204" pitchFamily="50" charset="-128"/>
                <a:ea typeface="メイリオ" panose="020B0604030504040204" pitchFamily="50" charset="-128"/>
              </a:rPr>
              <a:t>第</a:t>
            </a:r>
            <a:r>
              <a:rPr lang="en-US" altLang="ja-JP" sz="900" b="1" dirty="0">
                <a:latin typeface="メイリオ" panose="020B0604030504040204" pitchFamily="50" charset="-128"/>
                <a:ea typeface="メイリオ" panose="020B0604030504040204" pitchFamily="50" charset="-128"/>
              </a:rPr>
              <a:t>3</a:t>
            </a:r>
            <a:r>
              <a:rPr lang="ja-JP" altLang="en-US" sz="900" b="1" dirty="0">
                <a:latin typeface="メイリオ" panose="020B0604030504040204" pitchFamily="50" charset="-128"/>
                <a:ea typeface="メイリオ" panose="020B0604030504040204" pitchFamily="50" charset="-128"/>
              </a:rPr>
              <a:t>回 </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怪我をどうする</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a:t>
            </a:r>
            <a:r>
              <a:rPr lang="en-US" altLang="ja-JP" sz="900" b="1" dirty="0">
                <a:latin typeface="メイリオ" panose="020B0604030504040204" pitchFamily="50" charset="-128"/>
                <a:ea typeface="メイリオ" panose="020B0604030504040204" pitchFamily="50" charset="-128"/>
              </a:rPr>
              <a:t>』</a:t>
            </a:r>
          </a:p>
          <a:p>
            <a:pPr marL="182563">
              <a:spcBef>
                <a:spcPts val="600"/>
              </a:spcBef>
            </a:pPr>
            <a:r>
              <a:rPr lang="ja-JP" altLang="en-US" sz="900" b="1" dirty="0">
                <a:latin typeface="メイリオ" panose="020B0604030504040204" pitchFamily="50" charset="-128"/>
                <a:ea typeface="メイリオ" panose="020B0604030504040204" pitchFamily="50" charset="-128"/>
              </a:rPr>
              <a:t>　　日時：</a:t>
            </a:r>
            <a:r>
              <a:rPr lang="en-US" altLang="ja-JP" sz="900" b="1" dirty="0">
                <a:latin typeface="メイリオ" panose="020B0604030504040204" pitchFamily="50" charset="-128"/>
                <a:ea typeface="メイリオ" panose="020B0604030504040204" pitchFamily="50" charset="-128"/>
              </a:rPr>
              <a:t>12</a:t>
            </a:r>
            <a:r>
              <a:rPr lang="ja-JP" altLang="en-US" sz="900" b="1" dirty="0">
                <a:latin typeface="メイリオ" panose="020B0604030504040204" pitchFamily="50" charset="-128"/>
                <a:ea typeface="メイリオ" panose="020B0604030504040204" pitchFamily="50" charset="-128"/>
              </a:rPr>
              <a:t>月</a:t>
            </a:r>
            <a:r>
              <a:rPr lang="en-US" altLang="ja-JP" sz="900" b="1" dirty="0">
                <a:latin typeface="メイリオ" panose="020B0604030504040204" pitchFamily="50" charset="-128"/>
                <a:ea typeface="メイリオ" panose="020B0604030504040204" pitchFamily="50" charset="-128"/>
              </a:rPr>
              <a:t>16</a:t>
            </a:r>
            <a:r>
              <a:rPr lang="ja-JP" altLang="en-US" sz="900" b="1" dirty="0">
                <a:latin typeface="メイリオ" panose="020B0604030504040204" pitchFamily="50" charset="-128"/>
                <a:ea typeface="メイリオ" panose="020B0604030504040204" pitchFamily="50" charset="-128"/>
              </a:rPr>
              <a:t>日</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土</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rPr>
              <a:t>10</a:t>
            </a:r>
            <a:r>
              <a:rPr lang="ja-JP" altLang="en-US" sz="900" b="1" dirty="0">
                <a:latin typeface="メイリオ" panose="020B0604030504040204" pitchFamily="50" charset="-128"/>
                <a:ea typeface="メイリオ" panose="020B0604030504040204" pitchFamily="50" charset="-128"/>
              </a:rPr>
              <a:t>時～</a:t>
            </a:r>
            <a:r>
              <a:rPr lang="en-US" altLang="ja-JP" sz="900" b="1" dirty="0">
                <a:latin typeface="メイリオ" panose="020B0604030504040204" pitchFamily="50" charset="-128"/>
                <a:ea typeface="メイリオ" panose="020B0604030504040204" pitchFamily="50" charset="-128"/>
              </a:rPr>
              <a:t>12</a:t>
            </a:r>
            <a:r>
              <a:rPr lang="ja-JP" altLang="en-US" sz="900" b="1" dirty="0">
                <a:latin typeface="メイリオ" panose="020B0604030504040204" pitchFamily="50" charset="-128"/>
                <a:ea typeface="メイリオ" panose="020B0604030504040204" pitchFamily="50" charset="-128"/>
              </a:rPr>
              <a:t>時　</a:t>
            </a:r>
            <a:endParaRPr lang="en-US" altLang="ja-JP" sz="900" b="1" dirty="0">
              <a:latin typeface="メイリオ" panose="020B0604030504040204" pitchFamily="50" charset="-128"/>
              <a:ea typeface="メイリオ" panose="020B0604030504040204" pitchFamily="50" charset="-128"/>
            </a:endParaRPr>
          </a:p>
          <a:p>
            <a:pPr marL="182563">
              <a:spcBef>
                <a:spcPts val="600"/>
              </a:spcBef>
            </a:pPr>
            <a:r>
              <a:rPr lang="ja-JP" altLang="en-US" sz="900" b="1" dirty="0">
                <a:latin typeface="メイリオ" panose="020B0604030504040204" pitchFamily="50" charset="-128"/>
                <a:ea typeface="メイリオ" panose="020B0604030504040204" pitchFamily="50" charset="-128"/>
              </a:rPr>
              <a:t>第</a:t>
            </a:r>
            <a:r>
              <a:rPr lang="en-US" altLang="ja-JP" sz="900" b="1" dirty="0">
                <a:latin typeface="メイリオ" panose="020B0604030504040204" pitchFamily="50" charset="-128"/>
                <a:ea typeface="メイリオ" panose="020B0604030504040204" pitchFamily="50" charset="-128"/>
              </a:rPr>
              <a:t>4</a:t>
            </a:r>
            <a:r>
              <a:rPr lang="ja-JP" altLang="en-US" sz="900" b="1" dirty="0">
                <a:latin typeface="メイリオ" panose="020B0604030504040204" pitchFamily="50" charset="-128"/>
                <a:ea typeface="メイリオ" panose="020B0604030504040204" pitchFamily="50" charset="-128"/>
              </a:rPr>
              <a:t>回</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 どこに逃げる</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どこにいる？</a:t>
            </a:r>
            <a:r>
              <a:rPr lang="en-US" altLang="ja-JP" sz="900" b="1" dirty="0">
                <a:latin typeface="メイリオ" panose="020B0604030504040204" pitchFamily="50" charset="-128"/>
                <a:ea typeface="メイリオ" panose="020B0604030504040204" pitchFamily="50" charset="-128"/>
              </a:rPr>
              <a:t>』</a:t>
            </a:r>
          </a:p>
          <a:p>
            <a:pPr marL="182563">
              <a:spcBef>
                <a:spcPts val="600"/>
              </a:spcBef>
            </a:pPr>
            <a:r>
              <a:rPr lang="ja-JP" altLang="en-US" sz="900" b="1" dirty="0">
                <a:latin typeface="メイリオ" panose="020B0604030504040204" pitchFamily="50" charset="-128"/>
                <a:ea typeface="メイリオ" panose="020B0604030504040204" pitchFamily="50" charset="-128"/>
              </a:rPr>
              <a:t>　　日時：   </a:t>
            </a:r>
            <a:r>
              <a:rPr lang="en-US" altLang="ja-JP" sz="900" b="1" dirty="0">
                <a:latin typeface="メイリオ" panose="020B0604030504040204" pitchFamily="50" charset="-128"/>
                <a:ea typeface="メイリオ" panose="020B0604030504040204" pitchFamily="50" charset="-128"/>
              </a:rPr>
              <a:t>1</a:t>
            </a:r>
            <a:r>
              <a:rPr lang="ja-JP" altLang="en-US" sz="900" b="1" dirty="0">
                <a:latin typeface="メイリオ" panose="020B0604030504040204" pitchFamily="50" charset="-128"/>
                <a:ea typeface="メイリオ" panose="020B0604030504040204" pitchFamily="50" charset="-128"/>
              </a:rPr>
              <a:t>月</a:t>
            </a:r>
            <a:r>
              <a:rPr lang="en-US" altLang="ja-JP" sz="900" b="1" dirty="0">
                <a:latin typeface="メイリオ" panose="020B0604030504040204" pitchFamily="50" charset="-128"/>
                <a:ea typeface="メイリオ" panose="020B0604030504040204" pitchFamily="50" charset="-128"/>
              </a:rPr>
              <a:t>27</a:t>
            </a:r>
            <a:r>
              <a:rPr lang="ja-JP" altLang="en-US" sz="900" b="1" dirty="0">
                <a:latin typeface="メイリオ" panose="020B0604030504040204" pitchFamily="50" charset="-128"/>
                <a:ea typeface="メイリオ" panose="020B0604030504040204" pitchFamily="50" charset="-128"/>
              </a:rPr>
              <a:t>日</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土</a:t>
            </a:r>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　</a:t>
            </a:r>
            <a:r>
              <a:rPr lang="en-US" altLang="ja-JP" sz="900" b="1" dirty="0">
                <a:latin typeface="メイリオ" panose="020B0604030504040204" pitchFamily="50" charset="-128"/>
                <a:ea typeface="メイリオ" panose="020B0604030504040204" pitchFamily="50" charset="-128"/>
              </a:rPr>
              <a:t>10</a:t>
            </a:r>
            <a:r>
              <a:rPr lang="ja-JP" altLang="en-US" sz="900" b="1" dirty="0">
                <a:latin typeface="メイリオ" panose="020B0604030504040204" pitchFamily="50" charset="-128"/>
                <a:ea typeface="メイリオ" panose="020B0604030504040204" pitchFamily="50" charset="-128"/>
              </a:rPr>
              <a:t>時～</a:t>
            </a:r>
            <a:r>
              <a:rPr lang="en-US" altLang="ja-JP" sz="900" b="1" dirty="0">
                <a:latin typeface="メイリオ" panose="020B0604030504040204" pitchFamily="50" charset="-128"/>
                <a:ea typeface="メイリオ" panose="020B0604030504040204" pitchFamily="50" charset="-128"/>
              </a:rPr>
              <a:t>12</a:t>
            </a:r>
            <a:r>
              <a:rPr lang="ja-JP" altLang="en-US" sz="900" b="1" dirty="0">
                <a:latin typeface="メイリオ" panose="020B0604030504040204" pitchFamily="50" charset="-128"/>
                <a:ea typeface="メイリオ" panose="020B0604030504040204" pitchFamily="50" charset="-128"/>
              </a:rPr>
              <a:t>時</a:t>
            </a:r>
            <a:endParaRPr lang="en-US" altLang="ja-JP" sz="900" b="1" dirty="0">
              <a:latin typeface="メイリオ" panose="020B0604030504040204" pitchFamily="50" charset="-128"/>
              <a:ea typeface="メイリオ" panose="020B0604030504040204" pitchFamily="50" charset="-128"/>
            </a:endParaRPr>
          </a:p>
          <a:p>
            <a:pPr marL="182563">
              <a:spcBef>
                <a:spcPts val="600"/>
              </a:spcBef>
            </a:pPr>
            <a:r>
              <a:rPr lang="ja-JP" altLang="en-US" sz="900" b="1" dirty="0">
                <a:latin typeface="メイリオ" panose="020B0604030504040204" pitchFamily="50" charset="-128"/>
                <a:ea typeface="メイリオ" panose="020B0604030504040204" pitchFamily="50" charset="-128"/>
              </a:rPr>
              <a:t>　　</a:t>
            </a:r>
            <a:endParaRPr lang="ja" sz="105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9791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894C41EA-225A-4F43-A648-E240864560B1}"/>
              </a:ext>
            </a:extLst>
          </p:cNvPr>
          <p:cNvSpPr txBox="1">
            <a:spLocks/>
          </p:cNvSpPr>
          <p:nvPr/>
        </p:nvSpPr>
        <p:spPr bwMode="auto">
          <a:xfrm>
            <a:off x="188261" y="3404382"/>
            <a:ext cx="7204353" cy="2360719"/>
          </a:xfrm>
          <a:prstGeom prst="rect">
            <a:avLst/>
          </a:prstGeom>
          <a:noFill/>
          <a:ln w="9525">
            <a:solidFill>
              <a:srgbClr val="FF3300"/>
            </a:solidFill>
            <a:miter lim="800000"/>
            <a:headEnd/>
            <a:tailEnd/>
          </a:ln>
        </p:spPr>
        <p:txBody>
          <a:bodyPr lIns="103650" tIns="51824" rIns="103650" bIns="51824"/>
          <a:lstStyle/>
          <a:p>
            <a:pPr marL="542925" indent="-542925" algn="ctr">
              <a:lnSpc>
                <a:spcPts val="2000"/>
              </a:lnSpc>
              <a:tabLst>
                <a:tab pos="179388" algn="l"/>
              </a:tabLst>
            </a:pPr>
            <a:endParaRPr lang="en-US" altLang="ja-JP" sz="1100" dirty="0">
              <a:solidFill>
                <a:schemeClr val="accent4"/>
              </a:solidFill>
              <a:latin typeface="HG丸ｺﾞｼｯｸM-PRO" pitchFamily="50" charset="-128"/>
              <a:ea typeface="HG丸ｺﾞｼｯｸM-PRO" pitchFamily="50" charset="-128"/>
            </a:endParaRPr>
          </a:p>
        </p:txBody>
      </p:sp>
      <p:sp>
        <p:nvSpPr>
          <p:cNvPr id="5" name="正方形/長方形 4"/>
          <p:cNvSpPr/>
          <p:nvPr/>
        </p:nvSpPr>
        <p:spPr>
          <a:xfrm>
            <a:off x="75004" y="7996553"/>
            <a:ext cx="3710380" cy="828675"/>
          </a:xfrm>
          <a:prstGeom prst="rect">
            <a:avLst/>
          </a:prstGeom>
          <a:solidFill>
            <a:schemeClr val="bg1"/>
          </a:solidFill>
          <a:ln>
            <a:no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AutoShape 6" descr="「９月花イラスト」の画像検索結果"/>
          <p:cNvSpPr>
            <a:spLocks noChangeAspect="1" noChangeArrowheads="1"/>
          </p:cNvSpPr>
          <p:nvPr/>
        </p:nvSpPr>
        <p:spPr bwMode="auto">
          <a:xfrm>
            <a:off x="155575" y="-185559"/>
            <a:ext cx="304800" cy="304801"/>
          </a:xfrm>
          <a:prstGeom prst="rect">
            <a:avLst/>
          </a:prstGeom>
          <a:noFill/>
          <a:ln w="9525">
            <a:noFill/>
            <a:miter lim="800000"/>
            <a:headEnd/>
            <a:tailEnd/>
          </a:ln>
        </p:spPr>
        <p:txBody>
          <a:bodyPr/>
          <a:lstStyle/>
          <a:p>
            <a:endParaRPr lang="ja-JP" altLang="en-US"/>
          </a:p>
        </p:txBody>
      </p:sp>
      <p:sp>
        <p:nvSpPr>
          <p:cNvPr id="7" name="AutoShape 8" descr="ãããªã¼ã¤ã©ã¹ã 8æãã®ç»åæ¤ç´¢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10" descr="ãããªã¼ã¤ã©ã¹ã 8æãã®ç»åæ¤ç´¢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AutoShape 12" descr="ãããªã¼ã¤ã©ã¹ã 8æãã®ç»åæ¤ç´¢çµæ"/>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2" descr="ã11æè±ã¤ã©ã¹ãç¡æãã®ç»åæ¤ç´¢çµæ"/>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4" descr="ã11æè±ã¤ã©ã¹ãç¡æãã®ç»åæ¤ç´¢çµæ"/>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4" descr="ã12æã¤ã©ã¹ãç¡æãã®ç»åæ¤ç´¢çµæ"/>
          <p:cNvSpPr>
            <a:spLocks noChangeAspect="1" noChangeArrowheads="1"/>
          </p:cNvSpPr>
          <p:nvPr/>
        </p:nvSpPr>
        <p:spPr bwMode="auto">
          <a:xfrm>
            <a:off x="917575" y="5870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6" descr="ã12æã¤ã©ã¹ãç¡æãã®ç»åæ¤ç´¢çµæ"/>
          <p:cNvSpPr>
            <a:spLocks noChangeAspect="1" noChangeArrowheads="1"/>
          </p:cNvSpPr>
          <p:nvPr/>
        </p:nvSpPr>
        <p:spPr bwMode="auto">
          <a:xfrm>
            <a:off x="1069975" y="739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6" descr="ã12æã¤ã©ã¹ãç¡æãã®ç»åæ¤ç´¢çµæ"/>
          <p:cNvSpPr>
            <a:spLocks noChangeAspect="1" noChangeArrowheads="1"/>
          </p:cNvSpPr>
          <p:nvPr/>
        </p:nvSpPr>
        <p:spPr bwMode="auto">
          <a:xfrm>
            <a:off x="1069975" y="739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83">
            <a:extLst>
              <a:ext uri="{FF2B5EF4-FFF2-40B4-BE49-F238E27FC236}">
                <a16:creationId xmlns:a16="http://schemas.microsoft.com/office/drawing/2014/main" id="{F0920C3B-A233-4011-9701-6AEAC9C812BE}"/>
              </a:ext>
            </a:extLst>
          </p:cNvPr>
          <p:cNvSpPr>
            <a:spLocks noChangeArrowheads="1"/>
          </p:cNvSpPr>
          <p:nvPr/>
        </p:nvSpPr>
        <p:spPr bwMode="auto">
          <a:xfrm>
            <a:off x="129345" y="6536963"/>
            <a:ext cx="7283054" cy="3897216"/>
          </a:xfrm>
          <a:prstGeom prst="rect">
            <a:avLst/>
          </a:prstGeom>
          <a:solidFill>
            <a:srgbClr val="FF3300"/>
          </a:solidFill>
          <a:ln w="9525">
            <a:noFill/>
            <a:miter lim="800000"/>
            <a:headEnd/>
            <a:tailEnd/>
          </a:ln>
        </p:spPr>
        <p:txBody>
          <a:bodyPr wrap="square" lIns="91402" tIns="45700" rIns="91402" bIns="45700">
            <a:spAutoFit/>
          </a:bodyPr>
          <a:lstStyle/>
          <a:p>
            <a:pPr algn="ctr">
              <a:lnSpc>
                <a:spcPts val="3513"/>
              </a:lnSpc>
            </a:pPr>
            <a:endParaRPr lang="ja-JP" altLang="en-US" dirty="0">
              <a:solidFill>
                <a:srgbClr val="000000"/>
              </a:solidFill>
              <a:latin typeface="小塚ゴシック Pro H"/>
              <a:ea typeface="小塚ゴシック Pro H"/>
              <a:cs typeface="小塚ゴシック Pro H"/>
            </a:endParaRPr>
          </a:p>
        </p:txBody>
      </p:sp>
      <p:sp>
        <p:nvSpPr>
          <p:cNvPr id="16" name="テキスト ボックス 94">
            <a:extLst>
              <a:ext uri="{FF2B5EF4-FFF2-40B4-BE49-F238E27FC236}">
                <a16:creationId xmlns:a16="http://schemas.microsoft.com/office/drawing/2014/main" id="{14308778-2DF9-48A1-822D-D5EB8988CDEE}"/>
              </a:ext>
            </a:extLst>
          </p:cNvPr>
          <p:cNvSpPr txBox="1">
            <a:spLocks noChangeArrowheads="1"/>
          </p:cNvSpPr>
          <p:nvPr/>
        </p:nvSpPr>
        <p:spPr bwMode="auto">
          <a:xfrm>
            <a:off x="316982" y="10040663"/>
            <a:ext cx="6936803" cy="369332"/>
          </a:xfrm>
          <a:prstGeom prst="rect">
            <a:avLst/>
          </a:prstGeom>
          <a:solidFill>
            <a:srgbClr val="FF3300"/>
          </a:solidFill>
          <a:ln w="9525">
            <a:noFill/>
            <a:miter lim="800000"/>
            <a:headEnd/>
            <a:tailEnd/>
          </a:ln>
        </p:spPr>
        <p:txBody>
          <a:bodyPr wrap="square">
            <a:spAutoFit/>
          </a:bodyPr>
          <a:lstStyle/>
          <a:p>
            <a:r>
              <a:rPr lang="ja-JP" altLang="en-US" sz="900" b="1" i="1" dirty="0">
                <a:solidFill>
                  <a:schemeClr val="bg1"/>
                </a:solidFill>
                <a:latin typeface="小塚ゴシック Pro L"/>
                <a:ea typeface="小塚ゴシック Pro L"/>
                <a:cs typeface="小塚ゴシック Pro L"/>
              </a:rPr>
              <a:t>新宿</a:t>
            </a:r>
            <a:r>
              <a:rPr lang="en-US" altLang="ja-JP" sz="900" b="1" i="1" dirty="0">
                <a:solidFill>
                  <a:schemeClr val="bg1"/>
                </a:solidFill>
                <a:latin typeface="小塚ゴシック Pro L"/>
                <a:ea typeface="小塚ゴシック Pro L"/>
                <a:cs typeface="小塚ゴシック Pro L"/>
              </a:rPr>
              <a:t>NPO</a:t>
            </a:r>
            <a:r>
              <a:rPr lang="ja-JP" altLang="en-US" sz="900" b="1" i="1" dirty="0">
                <a:solidFill>
                  <a:schemeClr val="bg1"/>
                </a:solidFill>
                <a:latin typeface="小塚ゴシック Pro L"/>
                <a:ea typeface="小塚ゴシック Pro L"/>
                <a:cs typeface="小塚ゴシック Pro L"/>
              </a:rPr>
              <a:t>協働推進センターは、社会貢献活動団体のネットワークづくりの拠点施設です！</a:t>
            </a:r>
            <a:br>
              <a:rPr lang="ja-JP" altLang="en-US" sz="900" b="1" i="1" dirty="0">
                <a:solidFill>
                  <a:schemeClr val="bg1"/>
                </a:solidFill>
                <a:latin typeface="小塚ゴシック Pro L"/>
                <a:ea typeface="小塚ゴシック Pro L"/>
                <a:cs typeface="小塚ゴシック Pro L"/>
              </a:rPr>
            </a:br>
            <a:r>
              <a:rPr lang="ja-JP" altLang="en-US" sz="900" b="1" i="1" dirty="0">
                <a:solidFill>
                  <a:schemeClr val="bg1"/>
                </a:solidFill>
                <a:latin typeface="小塚ゴシック Pro L"/>
                <a:ea typeface="小塚ゴシック Pro L"/>
                <a:cs typeface="小塚ゴシック Pro L"/>
              </a:rPr>
              <a:t>センターでは、社会貢献活動団体への施設の貸出しの他、相談や情報提供、講座等、さまざまな事業を実施しています</a:t>
            </a:r>
            <a:r>
              <a:rPr lang="ja-JP" altLang="en-US" sz="900" i="1" dirty="0">
                <a:solidFill>
                  <a:schemeClr val="bg1"/>
                </a:solidFill>
                <a:latin typeface="小塚ゴシック Pro L"/>
                <a:ea typeface="小塚ゴシック Pro L"/>
                <a:cs typeface="小塚ゴシック Pro L"/>
              </a:rPr>
              <a:t>。</a:t>
            </a:r>
          </a:p>
        </p:txBody>
      </p:sp>
      <p:sp>
        <p:nvSpPr>
          <p:cNvPr id="17" name="AutoShape 12" descr="ãããªã¼ã¤ã©ã¹ã 8æãã®ç»åæ¤ç´¢çµæ">
            <a:extLst>
              <a:ext uri="{FF2B5EF4-FFF2-40B4-BE49-F238E27FC236}">
                <a16:creationId xmlns:a16="http://schemas.microsoft.com/office/drawing/2014/main" id="{B5A2DE9B-1786-4E6A-BABD-55453DA075EA}"/>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2" descr="ã11æè±ã¤ã©ã¹ãç¡æãã®ç»åæ¤ç´¢çµæ">
            <a:extLst>
              <a:ext uri="{FF2B5EF4-FFF2-40B4-BE49-F238E27FC236}">
                <a16:creationId xmlns:a16="http://schemas.microsoft.com/office/drawing/2014/main" id="{5F06FFB0-BE98-4B2A-B85F-CFDFDA811580}"/>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4" descr="ã11æè±ã¤ã©ã¹ãç¡æãã®ç»åæ¤ç´¢çµæ">
            <a:extLst>
              <a:ext uri="{FF2B5EF4-FFF2-40B4-BE49-F238E27FC236}">
                <a16:creationId xmlns:a16="http://schemas.microsoft.com/office/drawing/2014/main" id="{4AB0D1EF-7083-4F58-9D2D-28E1699D620B}"/>
              </a:ext>
            </a:extLst>
          </p:cNvP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4" descr="ã12æã¤ã©ã¹ãç¡æãã®ç»åæ¤ç´¢çµæ">
            <a:extLst>
              <a:ext uri="{FF2B5EF4-FFF2-40B4-BE49-F238E27FC236}">
                <a16:creationId xmlns:a16="http://schemas.microsoft.com/office/drawing/2014/main" id="{02344F09-CF38-4F43-A8E2-13DFCB420A11}"/>
              </a:ext>
            </a:extLst>
          </p:cNvPr>
          <p:cNvSpPr>
            <a:spLocks noChangeAspect="1" noChangeArrowheads="1"/>
          </p:cNvSpPr>
          <p:nvPr/>
        </p:nvSpPr>
        <p:spPr bwMode="auto">
          <a:xfrm>
            <a:off x="917575" y="5870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6" descr="ã12æã¤ã©ã¹ãç¡æãã®ç»åæ¤ç´¢çµæ">
            <a:extLst>
              <a:ext uri="{FF2B5EF4-FFF2-40B4-BE49-F238E27FC236}">
                <a16:creationId xmlns:a16="http://schemas.microsoft.com/office/drawing/2014/main" id="{143C9A00-D9DE-4B23-8815-9BB0B1EA4703}"/>
              </a:ext>
            </a:extLst>
          </p:cNvPr>
          <p:cNvSpPr>
            <a:spLocks noChangeAspect="1" noChangeArrowheads="1"/>
          </p:cNvSpPr>
          <p:nvPr/>
        </p:nvSpPr>
        <p:spPr bwMode="auto">
          <a:xfrm>
            <a:off x="1069975" y="739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6" descr="ã12æã¤ã©ã¹ãç¡æãã®ç»åæ¤ç´¢çµæ">
            <a:extLst>
              <a:ext uri="{FF2B5EF4-FFF2-40B4-BE49-F238E27FC236}">
                <a16:creationId xmlns:a16="http://schemas.microsoft.com/office/drawing/2014/main" id="{625888C2-9208-4151-B954-9CAED75FA054}"/>
              </a:ext>
            </a:extLst>
          </p:cNvPr>
          <p:cNvSpPr>
            <a:spLocks noChangeAspect="1" noChangeArrowheads="1"/>
          </p:cNvSpPr>
          <p:nvPr/>
        </p:nvSpPr>
        <p:spPr bwMode="auto">
          <a:xfrm>
            <a:off x="1069975" y="7394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 name="グループ化 22">
            <a:extLst>
              <a:ext uri="{FF2B5EF4-FFF2-40B4-BE49-F238E27FC236}">
                <a16:creationId xmlns:a16="http://schemas.microsoft.com/office/drawing/2014/main" id="{03D598BC-24E5-4F31-8099-2B6D816254EA}"/>
              </a:ext>
            </a:extLst>
          </p:cNvPr>
          <p:cNvGrpSpPr/>
          <p:nvPr/>
        </p:nvGrpSpPr>
        <p:grpSpPr>
          <a:xfrm>
            <a:off x="214334" y="6577823"/>
            <a:ext cx="3847082" cy="1013147"/>
            <a:chOff x="231693" y="6710819"/>
            <a:chExt cx="3890279" cy="986012"/>
          </a:xfrm>
        </p:grpSpPr>
        <p:sp>
          <p:nvSpPr>
            <p:cNvPr id="24" name="正方形/長方形 23">
              <a:extLst>
                <a:ext uri="{FF2B5EF4-FFF2-40B4-BE49-F238E27FC236}">
                  <a16:creationId xmlns:a16="http://schemas.microsoft.com/office/drawing/2014/main" id="{AAFFF2CE-A0C1-4B7D-944A-7F02F048B779}"/>
                </a:ext>
              </a:extLst>
            </p:cNvPr>
            <p:cNvSpPr/>
            <p:nvPr/>
          </p:nvSpPr>
          <p:spPr>
            <a:xfrm>
              <a:off x="250246" y="6730268"/>
              <a:ext cx="3871726" cy="966563"/>
            </a:xfrm>
            <a:prstGeom prst="rect">
              <a:avLst/>
            </a:prstGeom>
            <a:solidFill>
              <a:schemeClr val="bg1"/>
            </a:solidFill>
            <a:ln>
              <a:noFill/>
            </a:ln>
          </p:spPr>
          <p:txBody>
            <a:bodyPr wrap="square"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テキスト ボックス 24">
              <a:extLst>
                <a:ext uri="{FF2B5EF4-FFF2-40B4-BE49-F238E27FC236}">
                  <a16:creationId xmlns:a16="http://schemas.microsoft.com/office/drawing/2014/main" id="{22170999-C3E8-4714-9F8D-DC87FA7A3CAF}"/>
                </a:ext>
              </a:extLst>
            </p:cNvPr>
            <p:cNvSpPr txBox="1"/>
            <p:nvPr/>
          </p:nvSpPr>
          <p:spPr>
            <a:xfrm>
              <a:off x="243087" y="6710819"/>
              <a:ext cx="1313493" cy="21594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ja-JP" altLang="en-US" sz="900" b="1" dirty="0">
                  <a:solidFill>
                    <a:srgbClr val="000000"/>
                  </a:solidFill>
                  <a:latin typeface="小塚ゴシック Pro L"/>
                  <a:ea typeface="小塚ゴシック Pro L"/>
                  <a:cs typeface="小塚ゴシック Pro L"/>
                </a:rPr>
                <a:t>情報・お問い合わせ</a:t>
              </a:r>
              <a:endParaRPr lang="en-US" altLang="ja-JP" sz="900" b="1" dirty="0">
                <a:solidFill>
                  <a:srgbClr val="000000"/>
                </a:solidFill>
                <a:latin typeface="小塚ゴシック Pro L"/>
                <a:ea typeface="小塚ゴシック Pro L"/>
                <a:cs typeface="小塚ゴシック Pro L"/>
              </a:endParaRPr>
            </a:p>
          </p:txBody>
        </p:sp>
        <p:sp>
          <p:nvSpPr>
            <p:cNvPr id="26" name="テキスト ボックス 87">
              <a:extLst>
                <a:ext uri="{FF2B5EF4-FFF2-40B4-BE49-F238E27FC236}">
                  <a16:creationId xmlns:a16="http://schemas.microsoft.com/office/drawing/2014/main" id="{AE5C814A-8BCF-4095-8BF9-36ADA532D822}"/>
                </a:ext>
              </a:extLst>
            </p:cNvPr>
            <p:cNvSpPr txBox="1">
              <a:spLocks noChangeArrowheads="1"/>
            </p:cNvSpPr>
            <p:nvPr/>
          </p:nvSpPr>
          <p:spPr bwMode="auto">
            <a:xfrm>
              <a:off x="231693" y="6886690"/>
              <a:ext cx="3871726" cy="806180"/>
            </a:xfrm>
            <a:prstGeom prst="rect">
              <a:avLst/>
            </a:prstGeom>
            <a:noFill/>
            <a:ln w="9525">
              <a:noFill/>
              <a:miter lim="800000"/>
              <a:headEnd/>
              <a:tailEnd/>
            </a:ln>
          </p:spPr>
          <p:txBody>
            <a:bodyPr wrap="square">
              <a:spAutoFit/>
            </a:bodyPr>
            <a:lstStyle/>
            <a:p>
              <a:pPr>
                <a:tabLst>
                  <a:tab pos="812800" algn="l"/>
                  <a:tab pos="1160463" algn="l"/>
                </a:tabLst>
              </a:pPr>
              <a:r>
                <a:rPr lang="en-US" altLang="ja-JP" sz="1000" dirty="0">
                  <a:latin typeface="小塚ゴシック Pro L"/>
                  <a:ea typeface="小塚ゴシック Pro L"/>
                  <a:cs typeface="小塚ゴシック Pro L"/>
                </a:rPr>
                <a:t>TEL</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03-5386-1315</a:t>
              </a:r>
              <a:r>
                <a:rPr lang="ja-JP" altLang="en-US" sz="1000" dirty="0">
                  <a:latin typeface="小塚ゴシック Pro L"/>
                  <a:ea typeface="小塚ゴシック Pro L"/>
                  <a:cs typeface="小塚ゴシック Pro L"/>
                </a:rPr>
                <a:t>　     </a:t>
              </a:r>
              <a:r>
                <a:rPr lang="ja-JP" altLang="en-US" sz="900" dirty="0">
                  <a:latin typeface="小塚ゴシック Pro L"/>
                  <a:ea typeface="小塚ゴシック Pro L"/>
                  <a:cs typeface="小塚ゴシック Pro L"/>
                </a:rPr>
                <a:t>　</a:t>
              </a:r>
              <a:r>
                <a:rPr lang="ja-JP" altLang="en-US" sz="1000" dirty="0">
                  <a:latin typeface="小塚ゴシック Pro L"/>
                  <a:ea typeface="小塚ゴシック Pro L"/>
                  <a:cs typeface="小塚ゴシック Pro L"/>
                </a:rPr>
                <a:t>　　</a:t>
              </a:r>
              <a:r>
                <a:rPr lang="en-US" altLang="ja-JP" sz="1000" dirty="0">
                  <a:latin typeface="小塚ゴシック Pro L"/>
                  <a:ea typeface="小塚ゴシック Pro L"/>
                  <a:cs typeface="小塚ゴシック Pro L"/>
                </a:rPr>
                <a:t>FAX</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03-5386-1318</a:t>
              </a:r>
            </a:p>
            <a:p>
              <a:pPr>
                <a:tabLst>
                  <a:tab pos="812800" algn="l"/>
                  <a:tab pos="1160463" algn="l"/>
                </a:tabLst>
              </a:pPr>
              <a:r>
                <a:rPr lang="en-US" altLang="ja-JP" sz="1000" dirty="0">
                  <a:latin typeface="小塚ゴシック Pro L"/>
                  <a:ea typeface="小塚ゴシック Pro L"/>
                  <a:cs typeface="小塚ゴシック Pro L"/>
                </a:rPr>
                <a:t>E-mail</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hiroba@s-nponet.net</a:t>
              </a:r>
              <a:r>
                <a:rPr lang="ja-JP" altLang="en-US" sz="1000" dirty="0">
                  <a:latin typeface="小塚ゴシック Pro L"/>
                  <a:ea typeface="小塚ゴシック Pro L"/>
                  <a:cs typeface="小塚ゴシック Pro L"/>
                </a:rPr>
                <a:t>　</a:t>
              </a:r>
              <a:r>
                <a:rPr lang="en-US" altLang="ja-JP" sz="1000" dirty="0">
                  <a:latin typeface="小塚ゴシック Pro L"/>
                  <a:ea typeface="小塚ゴシック Pro L"/>
                  <a:cs typeface="小塚ゴシック Pro L"/>
                </a:rPr>
                <a:t>URL</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https://snponet.net</a:t>
              </a:r>
            </a:p>
            <a:p>
              <a:pPr>
                <a:tabLst>
                  <a:tab pos="812800" algn="l"/>
                  <a:tab pos="1160463" algn="l"/>
                </a:tabLst>
              </a:pPr>
              <a:r>
                <a:rPr lang="en-US" altLang="ja-JP" sz="1000" dirty="0">
                  <a:latin typeface="小塚ゴシック Pro L"/>
                  <a:ea typeface="小塚ゴシック Pro L"/>
                  <a:cs typeface="小塚ゴシック Pro L"/>
                </a:rPr>
                <a:t>Facebook</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https://www.facebook.com/shinjuku.npo.center</a:t>
              </a:r>
            </a:p>
            <a:p>
              <a:pPr>
                <a:tabLst>
                  <a:tab pos="812800" algn="l"/>
                  <a:tab pos="1160463" algn="l"/>
                </a:tabLst>
              </a:pPr>
              <a:r>
                <a:rPr lang="en-US" altLang="ja-JP" sz="1000" dirty="0">
                  <a:latin typeface="小塚ゴシック Pro L"/>
                  <a:ea typeface="小塚ゴシック Pro L"/>
                  <a:cs typeface="小塚ゴシック Pro L"/>
                </a:rPr>
                <a:t>Twitter</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https://twitter.com/s_NPOcenter</a:t>
              </a:r>
            </a:p>
            <a:p>
              <a:pPr>
                <a:tabLst>
                  <a:tab pos="812800" algn="l"/>
                  <a:tab pos="1160463" algn="l"/>
                </a:tabLst>
              </a:pPr>
              <a:r>
                <a:rPr lang="en-US" altLang="ja-JP" sz="1000" dirty="0">
                  <a:latin typeface="小塚ゴシック Pro L"/>
                  <a:ea typeface="小塚ゴシック Pro L"/>
                  <a:cs typeface="小塚ゴシック Pro L"/>
                </a:rPr>
                <a:t>Instagram</a:t>
              </a:r>
              <a:r>
                <a:rPr lang="ja-JP" altLang="en-US" sz="1000" dirty="0">
                  <a:latin typeface="小塚ゴシック Pro L"/>
                  <a:ea typeface="小塚ゴシック Pro L"/>
                  <a:cs typeface="小塚ゴシック Pro L"/>
                </a:rPr>
                <a:t>：</a:t>
              </a:r>
              <a:r>
                <a:rPr lang="en-US" altLang="ja-JP" sz="1000" dirty="0">
                  <a:latin typeface="小塚ゴシック Pro L"/>
                  <a:ea typeface="小塚ゴシック Pro L"/>
                  <a:cs typeface="小塚ゴシック Pro L"/>
                </a:rPr>
                <a:t>https://www.Instagram.com/npo_kyogi/</a:t>
              </a:r>
            </a:p>
          </p:txBody>
        </p:sp>
      </p:grpSp>
      <p:grpSp>
        <p:nvGrpSpPr>
          <p:cNvPr id="27" name="グループ化 26">
            <a:extLst>
              <a:ext uri="{FF2B5EF4-FFF2-40B4-BE49-F238E27FC236}">
                <a16:creationId xmlns:a16="http://schemas.microsoft.com/office/drawing/2014/main" id="{B530337E-5F5A-42F2-9911-7F4E7FB9DF1B}"/>
              </a:ext>
            </a:extLst>
          </p:cNvPr>
          <p:cNvGrpSpPr/>
          <p:nvPr/>
        </p:nvGrpSpPr>
        <p:grpSpPr>
          <a:xfrm>
            <a:off x="117122" y="7613160"/>
            <a:ext cx="4531151" cy="1631216"/>
            <a:chOff x="254111" y="7692062"/>
            <a:chExt cx="4506327" cy="1823074"/>
          </a:xfrm>
        </p:grpSpPr>
        <p:sp>
          <p:nvSpPr>
            <p:cNvPr id="28" name="テキスト ボックス 27">
              <a:extLst>
                <a:ext uri="{FF2B5EF4-FFF2-40B4-BE49-F238E27FC236}">
                  <a16:creationId xmlns:a16="http://schemas.microsoft.com/office/drawing/2014/main" id="{0FD5D0EF-73A8-460D-A0F5-8423C40C8F5B}"/>
                </a:ext>
              </a:extLst>
            </p:cNvPr>
            <p:cNvSpPr txBox="1"/>
            <p:nvPr/>
          </p:nvSpPr>
          <p:spPr>
            <a:xfrm>
              <a:off x="369037" y="7739431"/>
              <a:ext cx="3807758" cy="170204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endParaRPr lang="en-US" altLang="ja-JP" sz="10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r>
                <a:rPr lang="ja-JP" altLang="en-US" sz="500" b="1" dirty="0">
                  <a:solidFill>
                    <a:srgbClr val="000000"/>
                  </a:solidFill>
                  <a:latin typeface="小塚ゴシック Pro L"/>
                  <a:ea typeface="小塚ゴシック Pro L"/>
                  <a:cs typeface="小塚ゴシック Pro L"/>
                </a:rPr>
                <a:t>　　</a:t>
              </a:r>
              <a:endParaRPr lang="en-US" altLang="ja-JP" sz="5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lgn="ctr">
                <a:defRPr/>
              </a:pPr>
              <a:r>
                <a:rPr lang="ja-JP" altLang="en-US" sz="1000" b="1" dirty="0">
                  <a:solidFill>
                    <a:srgbClr val="000000"/>
                  </a:solidFill>
                  <a:latin typeface="小塚ゴシック Pro L"/>
                  <a:ea typeface="小塚ゴシック Pro L"/>
                  <a:cs typeface="小塚ゴシック Pro L"/>
                </a:rPr>
                <a:t>　　　　　　　　　　　　　　　　　　　　　　　　　　　　　　　　　　　　　　　　　　</a:t>
              </a:r>
              <a:endParaRPr lang="en-US" altLang="ja-JP" sz="1000" b="1" dirty="0">
                <a:solidFill>
                  <a:srgbClr val="000000"/>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a:p>
              <a:pPr algn="ctr">
                <a:defRPr/>
              </a:pPr>
              <a:endParaRPr lang="en-US" altLang="ja-JP" sz="800" b="1" dirty="0">
                <a:solidFill>
                  <a:schemeClr val="bg1"/>
                </a:solidFill>
                <a:latin typeface="小塚ゴシック Pro L"/>
                <a:ea typeface="小塚ゴシック Pro L"/>
                <a:cs typeface="小塚ゴシック Pro L"/>
              </a:endParaRPr>
            </a:p>
            <a:p>
              <a:pPr algn="ctr">
                <a:defRPr/>
              </a:pPr>
              <a:endParaRPr lang="en-US" altLang="ja-JP" sz="1000" b="1" dirty="0">
                <a:solidFill>
                  <a:schemeClr val="bg1"/>
                </a:solidFill>
                <a:latin typeface="小塚ゴシック Pro L"/>
                <a:ea typeface="小塚ゴシック Pro L"/>
                <a:cs typeface="小塚ゴシック Pro L"/>
              </a:endParaRPr>
            </a:p>
          </p:txBody>
        </p:sp>
        <p:sp>
          <p:nvSpPr>
            <p:cNvPr id="29" name="正方形/長方形 28">
              <a:extLst>
                <a:ext uri="{FF2B5EF4-FFF2-40B4-BE49-F238E27FC236}">
                  <a16:creationId xmlns:a16="http://schemas.microsoft.com/office/drawing/2014/main" id="{BA45CB4B-4821-4F40-821F-1B996EA2C717}"/>
                </a:ext>
              </a:extLst>
            </p:cNvPr>
            <p:cNvSpPr/>
            <p:nvPr/>
          </p:nvSpPr>
          <p:spPr>
            <a:xfrm>
              <a:off x="254111" y="7692062"/>
              <a:ext cx="4506327" cy="1823074"/>
            </a:xfrm>
            <a:prstGeom prst="rect">
              <a:avLst/>
            </a:prstGeom>
          </p:spPr>
          <p:txBody>
            <a:bodyPr wrap="square">
              <a:spAutoFit/>
            </a:bodyPr>
            <a:lstStyle/>
            <a:p>
              <a:pPr fontAlgn="base">
                <a:lnSpc>
                  <a:spcPts val="1200"/>
                </a:lnSpc>
                <a:spcAft>
                  <a:spcPts val="0"/>
                </a:spcAft>
              </a:pP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a:t>
              </a:r>
              <a:r>
                <a:rPr lang="ja-JP" altLang="en-US" sz="10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アクセス</a:t>
              </a:r>
              <a:endParaRPr lang="en-US" altLang="ja-JP" sz="10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spcAft>
                  <a:spcPts val="0"/>
                </a:spcAft>
              </a:pP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バスでお越しになる場合</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いずれの停留所からも徒歩で</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4</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endParaRPr lang="ja-JP" altLang="en-US" sz="900" dirty="0">
                <a:latin typeface="小塚ゴシック Pr6N L" panose="020B0200000000000000" pitchFamily="34" charset="-128"/>
                <a:ea typeface="小塚ゴシック Pr6N L" panose="020B0200000000000000" pitchFamily="34" charset="-128"/>
                <a:cs typeface="ＭＳ Ｐゴシック"/>
              </a:endParaRPr>
            </a:p>
            <a:p>
              <a:pPr fontAlgn="base">
                <a:lnSpc>
                  <a:spcPts val="1200"/>
                </a:lnSpc>
              </a:pP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・各線 新宿駅 西口</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より</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関東バス</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で</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小滝橋</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下車</a:t>
              </a:r>
              <a:r>
                <a:rPr lang="en-US" altLang="ja-JP"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乗車時間</a:t>
              </a:r>
              <a:r>
                <a:rPr lang="en-US" altLang="ja-JP"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10</a:t>
              </a:r>
              <a:r>
                <a:rPr lang="ja-JP" altLang="en-US"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分前後</a:t>
              </a:r>
              <a:r>
                <a:rPr lang="en-US" altLang="ja-JP"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br>
                <a:rPr lang="en-US" altLang="ja-JP"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b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西口地下より標柱番号</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12</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14</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を上がった乗場から出るバス</a:t>
              </a:r>
              <a:r>
                <a:rPr lang="en-US" altLang="ja-JP"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すべて</a:t>
              </a:r>
              <a:r>
                <a:rPr lang="en-US" altLang="ja-JP" sz="8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p>
            <a:p>
              <a:pPr fontAlgn="base">
                <a:lnSpc>
                  <a:spcPts val="1200"/>
                </a:lnSpc>
              </a:pP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・各線 高田馬場駅 早稲田口</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より</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都バス</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で</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小滝橋 </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郵便局前</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下車</a:t>
              </a:r>
              <a:endPar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pP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乗車時間</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5</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分前後</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早稲田口を出て目の前、高架下の乗場</a:t>
              </a:r>
              <a:endPar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pP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最寄駅から徒歩でお越しになる場合</a:t>
              </a:r>
              <a:r>
                <a:rPr lang="en-US" altLang="ja-JP"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endPar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pP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・東京メトロ東西線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落合駅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、西武新宿線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下落合駅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より徒歩</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12</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a:t>
              </a:r>
              <a:endPar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endParaRPr>
            </a:p>
            <a:p>
              <a:pPr fontAlgn="base">
                <a:lnSpc>
                  <a:spcPts val="1200"/>
                </a:lnSpc>
              </a:pP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JR</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山手線･東京メトロ東西線･西武新宿線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高田馬場駅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JR</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中央線 </a:t>
              </a:r>
              <a:b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b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東中野駅･大久保駅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、都営大江戸線 </a:t>
              </a:r>
              <a:r>
                <a:rPr lang="ja-JP" altLang="en-US" sz="900" b="1"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東中野駅･中井駅</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より徒歩</a:t>
              </a:r>
              <a:r>
                <a:rPr lang="en-US" altLang="ja-JP"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15</a:t>
              </a:r>
              <a:r>
                <a:rPr lang="ja-JP" altLang="en-US" sz="900" dirty="0">
                  <a:solidFill>
                    <a:srgbClr val="000000"/>
                  </a:solidFill>
                  <a:latin typeface="小塚ゴシック Pr6N L" panose="020B0200000000000000" pitchFamily="34" charset="-128"/>
                  <a:ea typeface="小塚ゴシック Pr6N L" panose="020B0200000000000000" pitchFamily="34" charset="-128"/>
                  <a:cs typeface="Arial" panose="020B0604020202020204" pitchFamily="34" charset="0"/>
                </a:rPr>
                <a:t>分</a:t>
              </a:r>
            </a:p>
          </p:txBody>
        </p:sp>
      </p:grpSp>
      <p:grpSp>
        <p:nvGrpSpPr>
          <p:cNvPr id="30" name="グループ化 29">
            <a:extLst>
              <a:ext uri="{FF2B5EF4-FFF2-40B4-BE49-F238E27FC236}">
                <a16:creationId xmlns:a16="http://schemas.microsoft.com/office/drawing/2014/main" id="{15312E32-02AA-4348-A555-53AD2F91BA77}"/>
              </a:ext>
            </a:extLst>
          </p:cNvPr>
          <p:cNvGrpSpPr/>
          <p:nvPr/>
        </p:nvGrpSpPr>
        <p:grpSpPr>
          <a:xfrm>
            <a:off x="107376" y="9242950"/>
            <a:ext cx="3954039" cy="1386453"/>
            <a:chOff x="11877" y="9381768"/>
            <a:chExt cx="3985851" cy="1386453"/>
          </a:xfrm>
        </p:grpSpPr>
        <p:sp>
          <p:nvSpPr>
            <p:cNvPr id="31" name="テキスト ボックス 30">
              <a:extLst>
                <a:ext uri="{FF2B5EF4-FFF2-40B4-BE49-F238E27FC236}">
                  <a16:creationId xmlns:a16="http://schemas.microsoft.com/office/drawing/2014/main" id="{3E50E8E9-6543-49C4-A529-328CAD6AE5EB}"/>
                </a:ext>
              </a:extLst>
            </p:cNvPr>
            <p:cNvSpPr txBox="1"/>
            <p:nvPr/>
          </p:nvSpPr>
          <p:spPr>
            <a:xfrm>
              <a:off x="124512" y="9381768"/>
              <a:ext cx="3873216" cy="82864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oAutofit/>
            </a:bodyPr>
            <a:lstStyle/>
            <a:p>
              <a:pPr>
                <a:defRPr/>
              </a:pPr>
              <a:r>
                <a:rPr lang="ja-JP" altLang="en-US" sz="1000" b="1" dirty="0">
                  <a:solidFill>
                    <a:srgbClr val="000000"/>
                  </a:solidFill>
                  <a:latin typeface="小塚ゴシック Pro L"/>
                  <a:ea typeface="小塚ゴシック Pro L"/>
                  <a:cs typeface="小塚ゴシック Pro L"/>
                </a:rPr>
                <a:t>作成＆発行</a:t>
              </a:r>
              <a:endParaRPr lang="en-US" altLang="ja-JP" sz="10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a:p>
              <a:pPr>
                <a:defRPr/>
              </a:pPr>
              <a:endParaRPr lang="en-US" altLang="ja-JP" sz="800" b="1" dirty="0">
                <a:solidFill>
                  <a:srgbClr val="000000"/>
                </a:solidFill>
                <a:latin typeface="小塚ゴシック Pro L"/>
                <a:ea typeface="小塚ゴシック Pro L"/>
                <a:cs typeface="小塚ゴシック Pro L"/>
              </a:endParaRPr>
            </a:p>
          </p:txBody>
        </p:sp>
        <p:sp>
          <p:nvSpPr>
            <p:cNvPr id="32" name="テキスト ボックス 85">
              <a:extLst>
                <a:ext uri="{FF2B5EF4-FFF2-40B4-BE49-F238E27FC236}">
                  <a16:creationId xmlns:a16="http://schemas.microsoft.com/office/drawing/2014/main" id="{CF421A12-9A7C-40F9-B5CA-B203E8DABC74}"/>
                </a:ext>
              </a:extLst>
            </p:cNvPr>
            <p:cNvSpPr txBox="1">
              <a:spLocks noChangeArrowheads="1"/>
            </p:cNvSpPr>
            <p:nvPr/>
          </p:nvSpPr>
          <p:spPr bwMode="auto">
            <a:xfrm>
              <a:off x="11877" y="9567892"/>
              <a:ext cx="3735247" cy="1200329"/>
            </a:xfrm>
            <a:prstGeom prst="rect">
              <a:avLst/>
            </a:prstGeom>
            <a:noFill/>
            <a:ln w="9525">
              <a:noFill/>
              <a:miter lim="800000"/>
              <a:headEnd/>
              <a:tailEnd/>
            </a:ln>
          </p:spPr>
          <p:txBody>
            <a:bodyPr wrap="square">
              <a:spAutoFit/>
            </a:bodyPr>
            <a:lstStyle/>
            <a:p>
              <a:r>
                <a:rPr lang="ja-JP" altLang="en-US" sz="900" dirty="0">
                  <a:latin typeface="小塚ゴシック Pro L"/>
                  <a:ea typeface="小塚ゴシック Pro L"/>
                  <a:cs typeface="小塚ゴシック Pro L"/>
                </a:rPr>
                <a:t>　新宿区立　新宿</a:t>
              </a:r>
              <a:r>
                <a:rPr lang="en-US" altLang="ja-JP" sz="900" dirty="0">
                  <a:latin typeface="小塚ゴシック Pro L"/>
                  <a:ea typeface="小塚ゴシック Pro L"/>
                  <a:cs typeface="小塚ゴシック Pro L"/>
                </a:rPr>
                <a:t>NPO</a:t>
              </a:r>
              <a:r>
                <a:rPr lang="ja-JP" altLang="en-US" sz="900" dirty="0">
                  <a:latin typeface="小塚ゴシック Pro L"/>
                  <a:ea typeface="小塚ゴシック Pro L"/>
                  <a:cs typeface="小塚ゴシック Pro L"/>
                </a:rPr>
                <a:t>協働推進センター</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指定管理者：一般社団法人　新宿</a:t>
              </a:r>
              <a:r>
                <a:rPr lang="en-US" altLang="ja-JP" sz="900" dirty="0">
                  <a:latin typeface="小塚ゴシック Pro L"/>
                  <a:ea typeface="小塚ゴシック Pro L"/>
                  <a:cs typeface="小塚ゴシック Pro L"/>
                </a:rPr>
                <a:t>NPO</a:t>
              </a:r>
              <a:r>
                <a:rPr lang="ja-JP" altLang="en-US" sz="900" dirty="0">
                  <a:latin typeface="小塚ゴシック Pro L"/>
                  <a:ea typeface="小塚ゴシック Pro L"/>
                  <a:cs typeface="小塚ゴシック Pro L"/>
                </a:rPr>
                <a:t>ネットワーク協議会</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r>
                <a:rPr lang="en-US" altLang="ja-JP" sz="900" dirty="0">
                  <a:latin typeface="小塚ゴシック Pro L"/>
                  <a:ea typeface="小塚ゴシック Pro L"/>
                  <a:cs typeface="小塚ゴシック Pro L"/>
                </a:rPr>
                <a:t>169-0075</a:t>
              </a:r>
              <a:r>
                <a:rPr lang="ja-JP" altLang="en-US" sz="900" dirty="0">
                  <a:latin typeface="小塚ゴシック Pro L"/>
                  <a:ea typeface="小塚ゴシック Pro L"/>
                  <a:cs typeface="小塚ゴシック Pro L"/>
                </a:rPr>
                <a:t>　新宿区高田馬場</a:t>
              </a:r>
              <a:r>
                <a:rPr lang="en-US" altLang="ja-JP" sz="900" dirty="0">
                  <a:latin typeface="小塚ゴシック Pro L"/>
                  <a:ea typeface="小塚ゴシック Pro L"/>
                  <a:cs typeface="小塚ゴシック Pro L"/>
                </a:rPr>
                <a:t>4-36-12)</a:t>
              </a:r>
            </a:p>
            <a:p>
              <a:r>
                <a:rPr lang="ja-JP" altLang="en-US" sz="900" dirty="0">
                  <a:latin typeface="小塚ゴシック Pro L"/>
                  <a:ea typeface="小塚ゴシック Pro L"/>
                  <a:cs typeface="小塚ゴシック Pro L"/>
                </a:rPr>
                <a:t>　編集：嶺村 富士雄　林 幸靖　月岡 英人　國府田 明子 　大槻幸子</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a:p>
              <a:r>
                <a:rPr lang="ja-JP" altLang="en-US" sz="900" dirty="0">
                  <a:latin typeface="小塚ゴシック Pro L"/>
                  <a:ea typeface="小塚ゴシック Pro L"/>
                  <a:cs typeface="小塚ゴシック Pro L"/>
                </a:rPr>
                <a:t>　　　　</a:t>
              </a:r>
              <a:endParaRPr lang="en-US" altLang="ja-JP" sz="900" dirty="0">
                <a:latin typeface="小塚ゴシック Pro L"/>
                <a:ea typeface="小塚ゴシック Pro L"/>
                <a:cs typeface="小塚ゴシック Pro L"/>
              </a:endParaRPr>
            </a:p>
          </p:txBody>
        </p:sp>
      </p:grpSp>
      <p:grpSp>
        <p:nvGrpSpPr>
          <p:cNvPr id="33" name="グループ化 32">
            <a:extLst>
              <a:ext uri="{FF2B5EF4-FFF2-40B4-BE49-F238E27FC236}">
                <a16:creationId xmlns:a16="http://schemas.microsoft.com/office/drawing/2014/main" id="{EAE5090F-AE5E-12EE-21A6-5B0E56FA412A}"/>
              </a:ext>
            </a:extLst>
          </p:cNvPr>
          <p:cNvGrpSpPr/>
          <p:nvPr/>
        </p:nvGrpSpPr>
        <p:grpSpPr>
          <a:xfrm>
            <a:off x="4144980" y="6597807"/>
            <a:ext cx="3185720" cy="3473782"/>
            <a:chOff x="3973730" y="6552799"/>
            <a:chExt cx="3266508" cy="3592675"/>
          </a:xfrm>
        </p:grpSpPr>
        <p:cxnSp>
          <p:nvCxnSpPr>
            <p:cNvPr id="34" name="直線コネクタ 33"/>
            <p:cNvCxnSpPr/>
            <p:nvPr/>
          </p:nvCxnSpPr>
          <p:spPr>
            <a:xfrm>
              <a:off x="4047391"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985765"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46"/>
            <p:cNvCxnSpPr/>
            <p:nvPr/>
          </p:nvCxnSpPr>
          <p:spPr>
            <a:xfrm>
              <a:off x="3985765" y="70563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199791"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171216"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46"/>
            <p:cNvCxnSpPr/>
            <p:nvPr/>
          </p:nvCxnSpPr>
          <p:spPr>
            <a:xfrm>
              <a:off x="4171216" y="709441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443C201-14C7-485D-B768-88C351D2EBA7}"/>
                </a:ext>
              </a:extLst>
            </p:cNvPr>
            <p:cNvCxnSpPr>
              <a:cxnSpLocks/>
            </p:cNvCxnSpPr>
            <p:nvPr/>
          </p:nvCxnSpPr>
          <p:spPr>
            <a:xfrm>
              <a:off x="4539716" y="7430488"/>
              <a:ext cx="361006" cy="189015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1" name="正方形/長方形 40">
              <a:extLst>
                <a:ext uri="{FF2B5EF4-FFF2-40B4-BE49-F238E27FC236}">
                  <a16:creationId xmlns:a16="http://schemas.microsoft.com/office/drawing/2014/main" id="{89118FA8-FFF2-4AC2-9886-A79FA1802493}"/>
                </a:ext>
              </a:extLst>
            </p:cNvPr>
            <p:cNvSpPr/>
            <p:nvPr/>
          </p:nvSpPr>
          <p:spPr>
            <a:xfrm>
              <a:off x="3985765" y="6560693"/>
              <a:ext cx="3254473" cy="3584781"/>
            </a:xfrm>
            <a:prstGeom prst="rect">
              <a:avLst/>
            </a:prstGeom>
            <a:solidFill>
              <a:schemeClr val="bg1"/>
            </a:solidFill>
            <a:ln>
              <a:noFill/>
            </a:ln>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2" name="図 41">
              <a:extLst>
                <a:ext uri="{FF2B5EF4-FFF2-40B4-BE49-F238E27FC236}">
                  <a16:creationId xmlns:a16="http://schemas.microsoft.com/office/drawing/2014/main" id="{D7B7AC42-CDF4-4915-A0E1-4362E90B0B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9586" y="7426320"/>
              <a:ext cx="3146399" cy="2702791"/>
            </a:xfrm>
            <a:prstGeom prst="rect">
              <a:avLst/>
            </a:prstGeom>
          </p:spPr>
        </p:pic>
        <p:pic>
          <p:nvPicPr>
            <p:cNvPr id="43" name="図 42">
              <a:extLst>
                <a:ext uri="{FF2B5EF4-FFF2-40B4-BE49-F238E27FC236}">
                  <a16:creationId xmlns:a16="http://schemas.microsoft.com/office/drawing/2014/main" id="{498DFEEA-1683-4153-8713-FE3969C2F2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730" y="6552799"/>
              <a:ext cx="1104178" cy="1026261"/>
            </a:xfrm>
            <a:prstGeom prst="rect">
              <a:avLst/>
            </a:prstGeom>
          </p:spPr>
        </p:pic>
        <p:cxnSp>
          <p:nvCxnSpPr>
            <p:cNvPr id="44" name="直線コネクタ 43">
              <a:extLst>
                <a:ext uri="{FF2B5EF4-FFF2-40B4-BE49-F238E27FC236}">
                  <a16:creationId xmlns:a16="http://schemas.microsoft.com/office/drawing/2014/main" id="{BF5D5B43-20B8-4249-93CC-E30C5EDF8D1B}"/>
                </a:ext>
              </a:extLst>
            </p:cNvPr>
            <p:cNvCxnSpPr>
              <a:cxnSpLocks/>
            </p:cNvCxnSpPr>
            <p:nvPr/>
          </p:nvCxnSpPr>
          <p:spPr>
            <a:xfrm>
              <a:off x="4616588" y="7056315"/>
              <a:ext cx="412145" cy="2108361"/>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45" name="正方形/長方形 44">
            <a:extLst>
              <a:ext uri="{FF2B5EF4-FFF2-40B4-BE49-F238E27FC236}">
                <a16:creationId xmlns:a16="http://schemas.microsoft.com/office/drawing/2014/main" id="{966AB1D0-E006-43F7-BE12-4F094B8A6E3C}"/>
              </a:ext>
            </a:extLst>
          </p:cNvPr>
          <p:cNvSpPr/>
          <p:nvPr/>
        </p:nvSpPr>
        <p:spPr>
          <a:xfrm>
            <a:off x="338137" y="353913"/>
            <a:ext cx="7074262" cy="480107"/>
          </a:xfrm>
          <a:prstGeom prst="rect">
            <a:avLst/>
          </a:prstGeom>
          <a:noFill/>
          <a:ln w="28575">
            <a:solidFill>
              <a:srgbClr val="FF3300"/>
            </a:solidFill>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036930" fontAlgn="auto">
              <a:spcBef>
                <a:spcPts val="0"/>
              </a:spcBef>
              <a:spcAft>
                <a:spcPts val="0"/>
              </a:spcAft>
              <a:defRPr/>
            </a:pPr>
            <a:endParaRPr lang="ja-JP" altLang="en-US" sz="3200" b="1" spc="50" dirty="0">
              <a:ln w="11430"/>
              <a:solidFill>
                <a:schemeClr val="accent4"/>
              </a:solidFill>
              <a:effectLst>
                <a:outerShdw blurRad="76200" dist="50800" dir="5400000" algn="tl" rotWithShape="0">
                  <a:srgbClr val="000000">
                    <a:alpha val="65000"/>
                  </a:srgbClr>
                </a:outerShdw>
              </a:effectLst>
              <a:latin typeface="+mn-lt"/>
              <a:ea typeface="+mn-ea"/>
            </a:endParaRPr>
          </a:p>
        </p:txBody>
      </p:sp>
      <p:sp>
        <p:nvSpPr>
          <p:cNvPr id="46" name="正方形/長方形 45">
            <a:extLst>
              <a:ext uri="{FF2B5EF4-FFF2-40B4-BE49-F238E27FC236}">
                <a16:creationId xmlns:a16="http://schemas.microsoft.com/office/drawing/2014/main" id="{5A4A4B95-FE76-4CFB-90F6-D018DE79D185}"/>
              </a:ext>
            </a:extLst>
          </p:cNvPr>
          <p:cNvSpPr/>
          <p:nvPr/>
        </p:nvSpPr>
        <p:spPr>
          <a:xfrm>
            <a:off x="29285" y="1282390"/>
            <a:ext cx="45719" cy="45719"/>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7" name="テキスト ボックス 46">
            <a:extLst>
              <a:ext uri="{FF2B5EF4-FFF2-40B4-BE49-F238E27FC236}">
                <a16:creationId xmlns:a16="http://schemas.microsoft.com/office/drawing/2014/main" id="{58A2A1C0-FEF2-4343-8616-258380BCDEC6}"/>
              </a:ext>
            </a:extLst>
          </p:cNvPr>
          <p:cNvSpPr txBox="1"/>
          <p:nvPr/>
        </p:nvSpPr>
        <p:spPr>
          <a:xfrm>
            <a:off x="106889" y="5742372"/>
            <a:ext cx="6543203" cy="854080"/>
          </a:xfrm>
          <a:prstGeom prst="rect">
            <a:avLst/>
          </a:prstGeom>
          <a:noFill/>
        </p:spPr>
        <p:txBody>
          <a:bodyPr wrap="square" rtlCol="0">
            <a:spAutoFit/>
          </a:bodyPr>
          <a:lstStyle/>
          <a:p>
            <a:pPr marL="177800" indent="-85725">
              <a:lnSpc>
                <a:spcPts val="1500"/>
              </a:lnSpc>
            </a:pPr>
            <a:r>
              <a:rPr lang="en-US" altLang="ja-JP" sz="1000" b="1" dirty="0">
                <a:solidFill>
                  <a:srgbClr val="FF0000"/>
                </a:solidFill>
                <a:latin typeface="HG丸ｺﾞｼｯｸM-PRO" pitchFamily="50" charset="-128"/>
                <a:ea typeface="HG丸ｺﾞｼｯｸM-PRO" pitchFamily="50" charset="-128"/>
              </a:rPr>
              <a:t>※</a:t>
            </a:r>
            <a:r>
              <a:rPr lang="ja-JP" altLang="en-US" sz="1000" b="1" dirty="0">
                <a:solidFill>
                  <a:srgbClr val="FF0000"/>
                </a:solidFill>
                <a:latin typeface="HG丸ｺﾞｼｯｸM-PRO" pitchFamily="50" charset="-128"/>
                <a:ea typeface="HG丸ｺﾞｼｯｸM-PRO" pitchFamily="50" charset="-128"/>
              </a:rPr>
              <a:t>詳細は</a:t>
            </a:r>
            <a:r>
              <a:rPr lang="en-US" altLang="ja-JP" sz="1000" b="1" dirty="0">
                <a:solidFill>
                  <a:srgbClr val="FF0000"/>
                </a:solidFill>
                <a:latin typeface="HG丸ｺﾞｼｯｸM-PRO" pitchFamily="50" charset="-128"/>
                <a:ea typeface="HG丸ｺﾞｼｯｸM-PRO" pitchFamily="50" charset="-128"/>
              </a:rPr>
              <a:t>HP</a:t>
            </a:r>
            <a:r>
              <a:rPr lang="ja-JP" altLang="en-US" sz="1000" b="1" dirty="0">
                <a:solidFill>
                  <a:srgbClr val="FF0000"/>
                </a:solidFill>
                <a:latin typeface="HG丸ｺﾞｼｯｸM-PRO" pitchFamily="50" charset="-128"/>
                <a:ea typeface="HG丸ｺﾞｼｯｸM-PRO" pitchFamily="50" charset="-128"/>
              </a:rPr>
              <a:t>にてご確認ください</a:t>
            </a:r>
            <a:endParaRPr lang="en-US" altLang="ja-JP" sz="1000" b="1" dirty="0">
              <a:solidFill>
                <a:srgbClr val="FF0000"/>
              </a:solidFill>
              <a:latin typeface="HG丸ｺﾞｼｯｸM-PRO" pitchFamily="50" charset="-128"/>
              <a:ea typeface="HG丸ｺﾞｼｯｸM-PRO" pitchFamily="50" charset="-128"/>
            </a:endParaRPr>
          </a:p>
          <a:p>
            <a:pPr marL="177800" indent="-85725">
              <a:lnSpc>
                <a:spcPts val="1500"/>
              </a:lnSpc>
            </a:pPr>
            <a:r>
              <a:rPr lang="ja-JP" altLang="en-US" sz="1000" dirty="0">
                <a:latin typeface="メイリオ" panose="020B0604030504040204" pitchFamily="50" charset="-128"/>
                <a:ea typeface="メイリオ" panose="020B0604030504040204" pitchFamily="50" charset="-128"/>
              </a:rPr>
              <a:t>★参加ご希望の方は、電話、</a:t>
            </a:r>
            <a:r>
              <a:rPr lang="en-US" altLang="ja-JP" sz="1000" dirty="0">
                <a:latin typeface="メイリオ" panose="020B0604030504040204" pitchFamily="50" charset="-128"/>
                <a:ea typeface="メイリオ" panose="020B0604030504040204" pitchFamily="50" charset="-128"/>
              </a:rPr>
              <a:t>FAX</a:t>
            </a:r>
            <a:r>
              <a:rPr lang="ja-JP" altLang="en-US" sz="1000" dirty="0">
                <a:latin typeface="メイリオ" panose="020B0604030504040204" pitchFamily="50" charset="-128"/>
                <a:ea typeface="メイリオ" panose="020B0604030504040204" pitchFamily="50" charset="-128"/>
              </a:rPr>
              <a:t>、メールにて、下記お問い合わせ先へご連絡ください。</a:t>
            </a:r>
            <a:endParaRPr lang="en-US" altLang="ja-JP" sz="1000" dirty="0">
              <a:latin typeface="メイリオ" panose="020B0604030504040204" pitchFamily="50" charset="-128"/>
              <a:ea typeface="メイリオ" panose="020B0604030504040204" pitchFamily="50" charset="-128"/>
            </a:endParaRPr>
          </a:p>
          <a:p>
            <a:pPr marL="177800" indent="-85725">
              <a:lnSpc>
                <a:spcPts val="1500"/>
              </a:lnSpc>
            </a:pPr>
            <a:r>
              <a:rPr lang="ja-JP" altLang="en-US" sz="1000" dirty="0">
                <a:latin typeface="メイリオ" panose="020B0604030504040204" pitchFamily="50" charset="-128"/>
                <a:ea typeface="メイリオ" panose="020B0604030504040204" pitchFamily="50" charset="-128"/>
              </a:rPr>
              <a:t>★講座・イベントは諸事情により、延期又は中止する場合がございます。最新情報等に</a:t>
            </a:r>
            <a:endParaRPr lang="en-US" altLang="ja-JP" sz="1000" dirty="0">
              <a:latin typeface="メイリオ" panose="020B0604030504040204" pitchFamily="50" charset="-128"/>
              <a:ea typeface="メイリオ" panose="020B0604030504040204" pitchFamily="50" charset="-128"/>
            </a:endParaRPr>
          </a:p>
          <a:p>
            <a:pPr marL="177800" indent="-85725">
              <a:lnSpc>
                <a:spcPts val="1500"/>
              </a:lnSpc>
            </a:pPr>
            <a:r>
              <a:rPr lang="ja-JP" altLang="en-US" sz="1000" dirty="0">
                <a:latin typeface="メイリオ" panose="020B0604030504040204" pitchFamily="50" charset="-128"/>
                <a:ea typeface="メイリオ" panose="020B0604030504040204" pitchFamily="50" charset="-128"/>
              </a:rPr>
              <a:t>   つきましては、当センター</a:t>
            </a:r>
            <a:r>
              <a:rPr lang="en-US" altLang="ja-JP" sz="1000" dirty="0">
                <a:latin typeface="メイリオ" panose="020B0604030504040204" pitchFamily="50" charset="-128"/>
                <a:ea typeface="メイリオ" panose="020B0604030504040204" pitchFamily="50" charset="-128"/>
              </a:rPr>
              <a:t>HP</a:t>
            </a:r>
            <a:r>
              <a:rPr lang="ja-JP" altLang="en-US" sz="1000" dirty="0">
                <a:latin typeface="メイリオ" panose="020B0604030504040204" pitchFamily="50" charset="-128"/>
                <a:ea typeface="メイリオ" panose="020B0604030504040204" pitchFamily="50" charset="-128"/>
              </a:rPr>
              <a:t>をご参照ください。</a:t>
            </a:r>
            <a:r>
              <a:rPr lang="en-US" altLang="ja-JP" sz="1000" dirty="0">
                <a:latin typeface="メイリオ" panose="020B0604030504040204" pitchFamily="50" charset="-128"/>
                <a:ea typeface="メイリオ" panose="020B0604030504040204" pitchFamily="50" charset="-128"/>
              </a:rPr>
              <a:t>【URL</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https://snponet.net/】</a:t>
            </a:r>
          </a:p>
        </p:txBody>
      </p:sp>
      <p:sp>
        <p:nvSpPr>
          <p:cNvPr id="48" name="正方形/長方形 47">
            <a:extLst>
              <a:ext uri="{FF2B5EF4-FFF2-40B4-BE49-F238E27FC236}">
                <a16:creationId xmlns:a16="http://schemas.microsoft.com/office/drawing/2014/main" id="{214705B5-1F98-4E40-AA2F-141178A2BE8F}"/>
              </a:ext>
            </a:extLst>
          </p:cNvPr>
          <p:cNvSpPr/>
          <p:nvPr/>
        </p:nvSpPr>
        <p:spPr>
          <a:xfrm>
            <a:off x="6016220" y="4880472"/>
            <a:ext cx="1352347" cy="251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900" b="1" dirty="0">
                <a:solidFill>
                  <a:srgbClr val="FF0000"/>
                </a:solidFill>
                <a:latin typeface="メイリオ" panose="020B0604030504040204" pitchFamily="50" charset="-128"/>
                <a:ea typeface="メイリオ" panose="020B0604030504040204" pitchFamily="50" charset="-128"/>
              </a:rPr>
              <a:t>申込フォーム</a:t>
            </a:r>
            <a:r>
              <a:rPr lang="en-US" altLang="ja-JP" sz="900" b="1" dirty="0">
                <a:solidFill>
                  <a:srgbClr val="FF0000"/>
                </a:solidFill>
                <a:latin typeface="メイリオ" panose="020B0604030504040204" pitchFamily="50" charset="-128"/>
                <a:ea typeface="メイリオ" panose="020B0604030504040204" pitchFamily="50" charset="-128"/>
              </a:rPr>
              <a:t>】</a:t>
            </a:r>
            <a:endParaRPr kumimoji="1" lang="en-US" altLang="ja-JP" sz="900" b="1" dirty="0">
              <a:solidFill>
                <a:srgbClr val="FF0000"/>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48FBA680-0EAD-4B86-ACA2-EF3EA44989C2}"/>
              </a:ext>
            </a:extLst>
          </p:cNvPr>
          <p:cNvSpPr/>
          <p:nvPr/>
        </p:nvSpPr>
        <p:spPr>
          <a:xfrm>
            <a:off x="1365076" y="1678665"/>
            <a:ext cx="3589362" cy="512827"/>
          </a:xfrm>
          <a:prstGeom prst="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0" name="正方形/長方形 49">
            <a:extLst>
              <a:ext uri="{FF2B5EF4-FFF2-40B4-BE49-F238E27FC236}">
                <a16:creationId xmlns:a16="http://schemas.microsoft.com/office/drawing/2014/main" id="{801DB98A-5036-4CB8-A534-2921555D5307}"/>
              </a:ext>
            </a:extLst>
          </p:cNvPr>
          <p:cNvSpPr/>
          <p:nvPr/>
        </p:nvSpPr>
        <p:spPr>
          <a:xfrm>
            <a:off x="1699824" y="1874869"/>
            <a:ext cx="1565607" cy="391958"/>
          </a:xfrm>
          <a:prstGeom prst="rect">
            <a:avLst/>
          </a:prstGeom>
          <a:noFill/>
        </p:spPr>
        <p:txBody>
          <a:bodyPr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2" name="object 178">
            <a:extLst>
              <a:ext uri="{FF2B5EF4-FFF2-40B4-BE49-F238E27FC236}">
                <a16:creationId xmlns:a16="http://schemas.microsoft.com/office/drawing/2014/main" id="{72F1CCCD-2DFB-DF7D-F759-C4B0841F97A0}"/>
              </a:ext>
            </a:extLst>
          </p:cNvPr>
          <p:cNvSpPr/>
          <p:nvPr/>
        </p:nvSpPr>
        <p:spPr>
          <a:xfrm>
            <a:off x="201478" y="953441"/>
            <a:ext cx="7018015" cy="2374257"/>
          </a:xfrm>
          <a:custGeom>
            <a:avLst/>
            <a:gdLst/>
            <a:ahLst/>
            <a:cxnLst/>
            <a:rect l="l" t="t" r="r" b="b"/>
            <a:pathLst>
              <a:path w="7394575" h="2612390">
                <a:moveTo>
                  <a:pt x="0" y="2612136"/>
                </a:moveTo>
                <a:lnTo>
                  <a:pt x="7394448" y="2612136"/>
                </a:lnTo>
                <a:lnTo>
                  <a:pt x="7394448" y="0"/>
                </a:lnTo>
                <a:lnTo>
                  <a:pt x="0" y="0"/>
                </a:lnTo>
                <a:lnTo>
                  <a:pt x="0" y="2612136"/>
                </a:lnTo>
                <a:close/>
              </a:path>
            </a:pathLst>
          </a:custGeom>
          <a:ln w="9525">
            <a:noFill/>
          </a:ln>
        </p:spPr>
        <p:txBody>
          <a:bodyPr wrap="square" lIns="0" tIns="0" rIns="0" bIns="0" rtlCol="0"/>
          <a:lstStyle/>
          <a:p>
            <a:endParaRPr/>
          </a:p>
        </p:txBody>
      </p:sp>
      <p:sp>
        <p:nvSpPr>
          <p:cNvPr id="53" name="タイトル 1">
            <a:extLst>
              <a:ext uri="{FF2B5EF4-FFF2-40B4-BE49-F238E27FC236}">
                <a16:creationId xmlns:a16="http://schemas.microsoft.com/office/drawing/2014/main" id="{B1EF58F2-5A20-458F-8473-3DC274AFC8E4}"/>
              </a:ext>
            </a:extLst>
          </p:cNvPr>
          <p:cNvSpPr txBox="1">
            <a:spLocks/>
          </p:cNvSpPr>
          <p:nvPr/>
        </p:nvSpPr>
        <p:spPr bwMode="auto">
          <a:xfrm>
            <a:off x="40601" y="10268415"/>
            <a:ext cx="365125" cy="608844"/>
          </a:xfrm>
          <a:prstGeom prst="rect">
            <a:avLst/>
          </a:prstGeom>
          <a:noFill/>
          <a:ln w="9525">
            <a:noFill/>
            <a:miter lim="800000"/>
            <a:headEnd/>
            <a:tailEnd/>
          </a:ln>
        </p:spPr>
        <p:txBody>
          <a:bodyPr lIns="103693" tIns="51846" rIns="103693" bIns="51846" anchor="ctr"/>
          <a:lstStyle/>
          <a:p>
            <a:pPr algn="ctr"/>
            <a:r>
              <a:rPr lang="en-US" altLang="ja-JP" sz="1100" dirty="0">
                <a:latin typeface="メイリオ" panose="020B0604030504040204" pitchFamily="50" charset="-128"/>
                <a:ea typeface="メイリオ" panose="020B0604030504040204" pitchFamily="50" charset="-128"/>
                <a:cs typeface="Aharoni" pitchFamily="2" charset="-79"/>
              </a:rPr>
              <a:t>4</a:t>
            </a:r>
          </a:p>
        </p:txBody>
      </p:sp>
      <p:sp>
        <p:nvSpPr>
          <p:cNvPr id="54" name="正方形/長方形 53">
            <a:extLst>
              <a:ext uri="{FF2B5EF4-FFF2-40B4-BE49-F238E27FC236}">
                <a16:creationId xmlns:a16="http://schemas.microsoft.com/office/drawing/2014/main" id="{C5A1D56D-CEE5-97DB-C80B-40F78D8EBA89}"/>
              </a:ext>
            </a:extLst>
          </p:cNvPr>
          <p:cNvSpPr/>
          <p:nvPr/>
        </p:nvSpPr>
        <p:spPr>
          <a:xfrm>
            <a:off x="188260" y="235131"/>
            <a:ext cx="7101272" cy="546736"/>
          </a:xfrm>
          <a:prstGeom prst="rect">
            <a:avLst/>
          </a:prstGeom>
          <a:solidFill>
            <a:srgbClr val="FF3300"/>
          </a:solidFill>
          <a:ln w="9525">
            <a:noFill/>
          </a:ln>
          <a:effectLst/>
        </p:spPr>
        <p:txBody>
          <a:bodyPr wrap="square" anchor="ctr">
            <a:spAutoFit/>
            <a:sp3d contourW="25400" prstMaterial="matte">
              <a:contourClr>
                <a:schemeClr val="accent2">
                  <a:tint val="20000"/>
                </a:schemeClr>
              </a:contourClr>
            </a:sp3d>
          </a:bodyPr>
          <a:lstStyle/>
          <a:p>
            <a:pPr algn="ctr" defTabSz="1036930" fontAlgn="auto">
              <a:lnSpc>
                <a:spcPts val="3500"/>
              </a:lnSpc>
              <a:spcBef>
                <a:spcPts val="0"/>
              </a:spcBef>
              <a:spcAft>
                <a:spcPts val="0"/>
              </a:spcAft>
              <a:defRPr/>
            </a:pPr>
            <a:endParaRPr lang="en-US" altLang="ja-JP" sz="1800" spc="50" dirty="0">
              <a:ln w="9525">
                <a:solidFill>
                  <a:schemeClr val="tx1"/>
                </a:solidFill>
              </a:ln>
              <a:solidFill>
                <a:schemeClr val="bg1"/>
              </a:solidFill>
              <a:latin typeface="小塚ゴシック Pro H" pitchFamily="34" charset="-128"/>
              <a:ea typeface="小塚ゴシック Pro H" pitchFamily="34" charset="-128"/>
            </a:endParaRPr>
          </a:p>
        </p:txBody>
      </p:sp>
      <p:sp>
        <p:nvSpPr>
          <p:cNvPr id="55" name="テキスト ボックス 54">
            <a:extLst>
              <a:ext uri="{FF2B5EF4-FFF2-40B4-BE49-F238E27FC236}">
                <a16:creationId xmlns:a16="http://schemas.microsoft.com/office/drawing/2014/main" id="{C92BD7EA-D94B-EE57-5F9E-90D3D8DD7246}"/>
              </a:ext>
            </a:extLst>
          </p:cNvPr>
          <p:cNvSpPr txBox="1"/>
          <p:nvPr/>
        </p:nvSpPr>
        <p:spPr>
          <a:xfrm>
            <a:off x="1497013" y="320944"/>
            <a:ext cx="5536261" cy="415498"/>
          </a:xfrm>
          <a:prstGeom prst="rect">
            <a:avLst/>
          </a:prstGeom>
          <a:noFill/>
          <a:ln>
            <a:noFill/>
          </a:ln>
        </p:spPr>
        <p:txBody>
          <a:bodyPr wrap="square">
            <a:spAutoFit/>
          </a:bodyPr>
          <a:lstStyle/>
          <a:p>
            <a:r>
              <a:rPr lang="ja-JP" altLang="en-US" b="1" dirty="0">
                <a:latin typeface="メイリオ" pitchFamily="50" charset="-128"/>
                <a:ea typeface="メイリオ" pitchFamily="50" charset="-128"/>
                <a:cs typeface="メイリオ" pitchFamily="50" charset="-128"/>
              </a:rPr>
              <a:t>　　 </a:t>
            </a:r>
            <a:r>
              <a:rPr lang="ja-JP" altLang="en-US" b="1" dirty="0">
                <a:solidFill>
                  <a:schemeClr val="bg1"/>
                </a:solidFill>
                <a:latin typeface="メイリオ" pitchFamily="50" charset="-128"/>
                <a:ea typeface="メイリオ" pitchFamily="50" charset="-128"/>
                <a:cs typeface="メイリオ" pitchFamily="50" charset="-128"/>
              </a:rPr>
              <a:t>センターからのお知らせ</a:t>
            </a:r>
            <a:endParaRPr lang="en-US" altLang="ja-JP" b="1" dirty="0">
              <a:solidFill>
                <a:schemeClr val="bg1"/>
              </a:solidFill>
              <a:latin typeface="メイリオ" pitchFamily="50" charset="-128"/>
              <a:ea typeface="メイリオ" pitchFamily="50" charset="-128"/>
              <a:cs typeface="メイリオ" pitchFamily="50" charset="-128"/>
            </a:endParaRPr>
          </a:p>
        </p:txBody>
      </p:sp>
      <p:sp>
        <p:nvSpPr>
          <p:cNvPr id="56" name="タイトル 1">
            <a:extLst>
              <a:ext uri="{FF2B5EF4-FFF2-40B4-BE49-F238E27FC236}">
                <a16:creationId xmlns:a16="http://schemas.microsoft.com/office/drawing/2014/main" id="{E78FEDAE-DDBB-B366-2E7F-5109AE794A47}"/>
              </a:ext>
            </a:extLst>
          </p:cNvPr>
          <p:cNvSpPr txBox="1">
            <a:spLocks/>
          </p:cNvSpPr>
          <p:nvPr/>
        </p:nvSpPr>
        <p:spPr bwMode="auto">
          <a:xfrm>
            <a:off x="188260" y="899089"/>
            <a:ext cx="7208092" cy="2401251"/>
          </a:xfrm>
          <a:prstGeom prst="rect">
            <a:avLst/>
          </a:prstGeom>
          <a:noFill/>
          <a:ln w="9525">
            <a:solidFill>
              <a:srgbClr val="FF3300"/>
            </a:solidFill>
            <a:miter lim="800000"/>
            <a:headEnd/>
            <a:tailEnd/>
          </a:ln>
        </p:spPr>
        <p:txBody>
          <a:bodyPr lIns="103650" tIns="51824" rIns="103650" bIns="51824"/>
          <a:lstStyle/>
          <a:p>
            <a:pPr marL="542925" indent="-542925">
              <a:lnSpc>
                <a:spcPts val="1600"/>
              </a:lnSpc>
            </a:pPr>
            <a:endParaRPr lang="en-US" altLang="ja-JP" sz="1100" dirty="0">
              <a:solidFill>
                <a:schemeClr val="accent4"/>
              </a:solidFill>
              <a:latin typeface="HG丸ｺﾞｼｯｸM-PRO" pitchFamily="50" charset="-128"/>
              <a:ea typeface="HG丸ｺﾞｼｯｸM-PRO" pitchFamily="50" charset="-128"/>
            </a:endParaRPr>
          </a:p>
        </p:txBody>
      </p:sp>
      <p:sp>
        <p:nvSpPr>
          <p:cNvPr id="57" name="正方形/長方形 56">
            <a:extLst>
              <a:ext uri="{FF2B5EF4-FFF2-40B4-BE49-F238E27FC236}">
                <a16:creationId xmlns:a16="http://schemas.microsoft.com/office/drawing/2014/main" id="{6FD75D45-8201-F992-243A-7CE83750D072}"/>
              </a:ext>
            </a:extLst>
          </p:cNvPr>
          <p:cNvSpPr/>
          <p:nvPr/>
        </p:nvSpPr>
        <p:spPr>
          <a:xfrm>
            <a:off x="6060052" y="2382375"/>
            <a:ext cx="1352347" cy="251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900" b="1" dirty="0">
                <a:solidFill>
                  <a:srgbClr val="FF0000"/>
                </a:solidFill>
                <a:latin typeface="メイリオ" panose="020B0604030504040204" pitchFamily="50" charset="-128"/>
                <a:ea typeface="メイリオ" panose="020B0604030504040204" pitchFamily="50" charset="-128"/>
              </a:rPr>
              <a:t>申込フォーム</a:t>
            </a:r>
            <a:r>
              <a:rPr lang="en-US" altLang="ja-JP" sz="900" b="1" dirty="0">
                <a:solidFill>
                  <a:srgbClr val="FF0000"/>
                </a:solidFill>
                <a:latin typeface="メイリオ" panose="020B0604030504040204" pitchFamily="50" charset="-128"/>
                <a:ea typeface="メイリオ" panose="020B0604030504040204" pitchFamily="50" charset="-128"/>
              </a:rPr>
              <a:t>】</a:t>
            </a:r>
            <a:endParaRPr kumimoji="1" lang="en-US" altLang="ja-JP" sz="900" b="1" dirty="0">
              <a:solidFill>
                <a:srgbClr val="FF0000"/>
              </a:solidFill>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3F354D1F-4F1A-8048-E078-049A5FA5A0CA}"/>
              </a:ext>
            </a:extLst>
          </p:cNvPr>
          <p:cNvSpPr/>
          <p:nvPr/>
        </p:nvSpPr>
        <p:spPr>
          <a:xfrm>
            <a:off x="5437047" y="2552887"/>
            <a:ext cx="1307955" cy="283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rgbClr val="FF0000"/>
                </a:solidFill>
                <a:latin typeface="メイリオ" panose="020B0604030504040204" pitchFamily="50" charset="-128"/>
                <a:ea typeface="メイリオ" panose="020B0604030504040204" pitchFamily="50" charset="-128"/>
              </a:rPr>
              <a:t>オンライン参加</a:t>
            </a:r>
            <a:r>
              <a:rPr kumimoji="1" lang="ja-JP" altLang="en-US" sz="800" b="1" dirty="0">
                <a:solidFill>
                  <a:srgbClr val="FF0000"/>
                </a:solidFill>
                <a:latin typeface="メイリオ" panose="020B0604030504040204" pitchFamily="50" charset="-128"/>
                <a:ea typeface="メイリオ" panose="020B0604030504040204" pitchFamily="50" charset="-128"/>
              </a:rPr>
              <a:t>用</a:t>
            </a:r>
            <a:r>
              <a:rPr kumimoji="1" lang="en-US" altLang="ja-JP" sz="800" b="1" dirty="0">
                <a:solidFill>
                  <a:srgbClr val="FF0000"/>
                </a:solidFill>
                <a:latin typeface="メイリオ" panose="020B0604030504040204" pitchFamily="50" charset="-128"/>
                <a:ea typeface="メイリオ" panose="020B0604030504040204" pitchFamily="50" charset="-128"/>
              </a:rPr>
              <a:t>》</a:t>
            </a:r>
          </a:p>
        </p:txBody>
      </p:sp>
      <p:pic>
        <p:nvPicPr>
          <p:cNvPr id="59" name="図 58">
            <a:extLst>
              <a:ext uri="{FF2B5EF4-FFF2-40B4-BE49-F238E27FC236}">
                <a16:creationId xmlns:a16="http://schemas.microsoft.com/office/drawing/2014/main" id="{8F76ED87-A935-D0D9-8710-4024F53EF23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6908" y="2753028"/>
            <a:ext cx="528434" cy="516755"/>
          </a:xfrm>
          <a:prstGeom prst="rect">
            <a:avLst/>
          </a:prstGeom>
        </p:spPr>
      </p:pic>
      <p:pic>
        <p:nvPicPr>
          <p:cNvPr id="60" name="図 59">
            <a:extLst>
              <a:ext uri="{FF2B5EF4-FFF2-40B4-BE49-F238E27FC236}">
                <a16:creationId xmlns:a16="http://schemas.microsoft.com/office/drawing/2014/main" id="{F23C0338-42EE-1635-5772-DBCF34203145}"/>
              </a:ext>
            </a:extLst>
          </p:cNvPr>
          <p:cNvPicPr>
            <a:picLocks noChangeAspect="1"/>
          </p:cNvPicPr>
          <p:nvPr/>
        </p:nvPicPr>
        <p:blipFill>
          <a:blip r:embed="rId5"/>
          <a:stretch>
            <a:fillRect/>
          </a:stretch>
        </p:blipFill>
        <p:spPr>
          <a:xfrm>
            <a:off x="6692394" y="2772312"/>
            <a:ext cx="511940" cy="511940"/>
          </a:xfrm>
          <a:prstGeom prst="rect">
            <a:avLst/>
          </a:prstGeom>
        </p:spPr>
      </p:pic>
      <p:sp>
        <p:nvSpPr>
          <p:cNvPr id="61" name="タイトル 1">
            <a:extLst>
              <a:ext uri="{FF2B5EF4-FFF2-40B4-BE49-F238E27FC236}">
                <a16:creationId xmlns:a16="http://schemas.microsoft.com/office/drawing/2014/main" id="{09CAD154-85C5-0086-B2F2-DC1C4E20DF55}"/>
              </a:ext>
            </a:extLst>
          </p:cNvPr>
          <p:cNvSpPr txBox="1">
            <a:spLocks/>
          </p:cNvSpPr>
          <p:nvPr/>
        </p:nvSpPr>
        <p:spPr bwMode="auto">
          <a:xfrm>
            <a:off x="40889" y="910873"/>
            <a:ext cx="7411345" cy="2331249"/>
          </a:xfrm>
          <a:prstGeom prst="rect">
            <a:avLst/>
          </a:prstGeom>
          <a:noFill/>
          <a:ln w="9525">
            <a:noFill/>
            <a:miter lim="800000"/>
            <a:headEnd/>
            <a:tailEnd/>
          </a:ln>
        </p:spPr>
        <p:txBody>
          <a:bodyPr lIns="103650" tIns="51824" rIns="103650" bIns="51824"/>
          <a:lstStyle/>
          <a:p>
            <a:pPr marL="542925" indent="-542925" algn="ctr">
              <a:lnSpc>
                <a:spcPts val="2000"/>
              </a:lnSpc>
              <a:tabLst>
                <a:tab pos="179388" algn="l"/>
              </a:tabLst>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ワークショップ講座</a:t>
            </a:r>
            <a:r>
              <a:rPr lang="en-US" altLang="ja-JP" sz="1600" b="1" dirty="0">
                <a:latin typeface="メイリオ" panose="020B0604030504040204" pitchFamily="50" charset="-128"/>
                <a:ea typeface="メイリオ" panose="020B0604030504040204" pitchFamily="50" charset="-128"/>
              </a:rPr>
              <a:t>』</a:t>
            </a:r>
          </a:p>
          <a:p>
            <a:pPr marL="542925" indent="-542925" algn="ctr">
              <a:lnSpc>
                <a:spcPts val="2000"/>
              </a:lnSpc>
              <a:tabLst>
                <a:tab pos="179388" algn="l"/>
              </a:tabLst>
            </a:pPr>
            <a:r>
              <a:rPr lang="ja-JP" altLang="en-US" sz="16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～達人から学ぶオンラインを活かしたワークショップのノウハウ～</a:t>
            </a:r>
            <a:endParaRPr lang="en-US" altLang="ja-JP" sz="1400" b="1"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日　時</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①</a:t>
            </a:r>
            <a:r>
              <a:rPr lang="en-US" altLang="ja-JP" sz="1100" dirty="0">
                <a:latin typeface="メイリオ" panose="020B0604030504040204" pitchFamily="50" charset="-128"/>
                <a:ea typeface="メイリオ" panose="020B0604030504040204" pitchFamily="50" charset="-128"/>
              </a:rPr>
              <a:t>11/16(</a:t>
            </a:r>
            <a:r>
              <a:rPr lang="ja-JP" altLang="en-US" sz="1100" dirty="0">
                <a:latin typeface="メイリオ" panose="020B0604030504040204" pitchFamily="50" charset="-128"/>
                <a:ea typeface="メイリオ" panose="020B0604030504040204" pitchFamily="50" charset="-128"/>
              </a:rPr>
              <a:t>木</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➁</a:t>
            </a:r>
            <a:r>
              <a:rPr lang="en-US" altLang="ja-JP" sz="1100" dirty="0">
                <a:latin typeface="メイリオ" panose="020B0604030504040204" pitchFamily="50" charset="-128"/>
                <a:ea typeface="メイリオ" panose="020B0604030504040204" pitchFamily="50" charset="-128"/>
              </a:rPr>
              <a:t>11/23(</a:t>
            </a:r>
            <a:r>
              <a:rPr lang="ja-JP" altLang="en-US" sz="1100" dirty="0">
                <a:latin typeface="メイリオ" panose="020B0604030504040204" pitchFamily="50" charset="-128"/>
                <a:ea typeface="メイリオ" panose="020B0604030504040204" pitchFamily="50" charset="-128"/>
              </a:rPr>
              <a:t>木</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各回</a:t>
            </a:r>
            <a:r>
              <a:rPr lang="en-US" altLang="ja-JP" sz="1100" dirty="0">
                <a:latin typeface="メイリオ" panose="020B0604030504040204" pitchFamily="50" charset="-128"/>
                <a:ea typeface="メイリオ" panose="020B0604030504040204" pitchFamily="50" charset="-128"/>
              </a:rPr>
              <a:t>18:45</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20:45</a:t>
            </a: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内　容</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オンライン手法を用いたワークショップを体験し、どのような知識やスキルを活用するのかノウハウを</a:t>
            </a:r>
            <a:endParaRPr lang="en-US" altLang="ja-JP" sz="1100" dirty="0">
              <a:latin typeface="メイリオ" panose="020B0604030504040204" pitchFamily="50" charset="-128"/>
              <a:ea typeface="メイリオ" panose="020B0604030504040204" pitchFamily="50" charset="-128"/>
            </a:endParaRPr>
          </a:p>
          <a:p>
            <a:pPr marL="542925" indent="-542925">
              <a:lnSpc>
                <a:spcPts val="1800"/>
              </a:lnSpc>
            </a:pPr>
            <a:r>
              <a:rPr lang="ja-JP" altLang="en-US" sz="1100" dirty="0">
                <a:latin typeface="メイリオ" panose="020B0604030504040204" pitchFamily="50" charset="-128"/>
                <a:ea typeface="メイリオ" panose="020B0604030504040204" pitchFamily="50" charset="-128"/>
              </a:rPr>
              <a:t>　　　　　学びます。</a:t>
            </a:r>
            <a:endParaRPr lang="en-US" altLang="ja-JP" sz="1100"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講　師</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小笠原 祐司 氏</a:t>
            </a:r>
            <a:endParaRPr lang="en-US" altLang="ja-JP" sz="1100"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会　場</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当センター </a:t>
            </a:r>
            <a:r>
              <a:rPr lang="en-US" altLang="ja-JP" sz="1100" dirty="0">
                <a:latin typeface="メイリオ" panose="020B0604030504040204" pitchFamily="50" charset="-128"/>
                <a:ea typeface="メイリオ" panose="020B0604030504040204" pitchFamily="50" charset="-128"/>
              </a:rPr>
              <a:t>501</a:t>
            </a:r>
            <a:r>
              <a:rPr lang="ja-JP" altLang="en-US" sz="1100" dirty="0">
                <a:latin typeface="メイリオ" panose="020B0604030504040204" pitchFamily="50" charset="-128"/>
                <a:ea typeface="メイリオ" panose="020B0604030504040204" pitchFamily="50" charset="-128"/>
              </a:rPr>
              <a:t>会議室 　</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対象者</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社会貢献活動およびワークショップに興味のある方、手法を学びたい方</a:t>
            </a:r>
            <a:r>
              <a:rPr lang="ja-JP" altLang="en-US" sz="1100" b="1" dirty="0">
                <a:latin typeface="メイリオ" panose="020B0604030504040204" pitchFamily="50" charset="-128"/>
                <a:ea typeface="メイリオ" panose="020B0604030504040204" pitchFamily="50" charset="-128"/>
              </a:rPr>
              <a:t>。</a:t>
            </a:r>
            <a:endParaRPr lang="en-US" altLang="ja-JP" sz="1100" b="1"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定　員</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会場</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先着順</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名　 オンライン</a:t>
            </a:r>
            <a:r>
              <a:rPr lang="en-US" altLang="ja-JP" sz="1100" dirty="0">
                <a:latin typeface="メイリオ" panose="020B0604030504040204" pitchFamily="50" charset="-128"/>
                <a:ea typeface="メイリオ" panose="020B0604030504040204" pitchFamily="50" charset="-128"/>
              </a:rPr>
              <a:t>(Zoom) 40</a:t>
            </a:r>
            <a:r>
              <a:rPr lang="ja-JP" altLang="en-US" sz="1100" dirty="0">
                <a:latin typeface="メイリオ" panose="020B0604030504040204" pitchFamily="50" charset="-128"/>
                <a:ea typeface="メイリオ" panose="020B0604030504040204" pitchFamily="50" charset="-128"/>
              </a:rPr>
              <a:t>名</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参加費</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各回</a:t>
            </a:r>
            <a:r>
              <a:rPr lang="en-US" altLang="ja-JP" sz="1100" dirty="0">
                <a:latin typeface="メイリオ" panose="020B0604030504040204" pitchFamily="50" charset="-128"/>
                <a:ea typeface="メイリオ" panose="020B0604030504040204" pitchFamily="50" charset="-128"/>
              </a:rPr>
              <a:t>1,000</a:t>
            </a:r>
            <a:r>
              <a:rPr lang="ja-JP" altLang="en-US" sz="1100" dirty="0">
                <a:latin typeface="メイリオ" panose="020B0604030504040204" pitchFamily="50" charset="-128"/>
                <a:ea typeface="メイリオ" panose="020B0604030504040204" pitchFamily="50" charset="-128"/>
              </a:rPr>
              <a:t>円</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資料代等）</a:t>
            </a:r>
            <a:endParaRPr lang="en-US" altLang="ja-JP" sz="1100" dirty="0">
              <a:latin typeface="メイリオ" panose="020B0604030504040204" pitchFamily="50" charset="-128"/>
              <a:ea typeface="メイリオ" panose="020B0604030504040204" pitchFamily="50" charset="-128"/>
            </a:endParaRPr>
          </a:p>
        </p:txBody>
      </p:sp>
      <p:sp>
        <p:nvSpPr>
          <p:cNvPr id="62" name="タイトル 1">
            <a:extLst>
              <a:ext uri="{FF2B5EF4-FFF2-40B4-BE49-F238E27FC236}">
                <a16:creationId xmlns:a16="http://schemas.microsoft.com/office/drawing/2014/main" id="{DA615EE1-E1D1-9F2F-D57C-C12B93BB7FE1}"/>
              </a:ext>
            </a:extLst>
          </p:cNvPr>
          <p:cNvSpPr txBox="1">
            <a:spLocks/>
          </p:cNvSpPr>
          <p:nvPr/>
        </p:nvSpPr>
        <p:spPr bwMode="auto">
          <a:xfrm>
            <a:off x="89460" y="3408294"/>
            <a:ext cx="7401953" cy="2004761"/>
          </a:xfrm>
          <a:prstGeom prst="rect">
            <a:avLst/>
          </a:prstGeom>
          <a:noFill/>
          <a:ln w="9525">
            <a:noFill/>
            <a:miter lim="800000"/>
            <a:headEnd/>
            <a:tailEnd/>
          </a:ln>
        </p:spPr>
        <p:txBody>
          <a:bodyPr lIns="103650" tIns="51824" rIns="103650" bIns="51824"/>
          <a:lstStyle/>
          <a:p>
            <a:pPr marL="542925" indent="-542925" algn="ctr">
              <a:lnSpc>
                <a:spcPts val="2000"/>
              </a:lnSpc>
              <a:tabLst>
                <a:tab pos="179388" algn="l"/>
              </a:tabLst>
            </a:pPr>
            <a:r>
              <a:rPr lang="en-US" altLang="ja-JP" sz="1600" b="1" dirty="0">
                <a:latin typeface="メイリオ" panose="020B0604030504040204" pitchFamily="50" charset="-128"/>
                <a:ea typeface="メイリオ" panose="020B0604030504040204" pitchFamily="50" charset="-128"/>
              </a:rPr>
              <a:t>『NPO×</a:t>
            </a:r>
            <a:r>
              <a:rPr lang="ja-JP" altLang="en-US" sz="1600" b="1" dirty="0">
                <a:latin typeface="メイリオ" panose="020B0604030504040204" pitchFamily="50" charset="-128"/>
                <a:ea typeface="メイリオ" panose="020B0604030504040204" pitchFamily="50" charset="-128"/>
              </a:rPr>
              <a:t>企業</a:t>
            </a:r>
            <a:r>
              <a:rPr lang="en-US" altLang="ja-JP" sz="1600" b="1" dirty="0">
                <a:latin typeface="メイリオ" panose="020B0604030504040204" pitchFamily="50" charset="-128"/>
                <a:ea typeface="メイリオ" panose="020B0604030504040204" pitchFamily="50" charset="-128"/>
              </a:rPr>
              <a:t>』</a:t>
            </a:r>
          </a:p>
          <a:p>
            <a:pPr marL="542925" indent="-542925">
              <a:lnSpc>
                <a:spcPts val="2000"/>
              </a:lnSpc>
              <a:tabLst>
                <a:tab pos="179388" algn="l"/>
              </a:tabLst>
            </a:pPr>
            <a:r>
              <a:rPr lang="ja-JP" altLang="en-US" sz="1100" b="1" dirty="0">
                <a:latin typeface="メイリオ" panose="020B0604030504040204" pitchFamily="50" charset="-128"/>
                <a:ea typeface="メイリオ" panose="020B0604030504040204" pitchFamily="50" charset="-128"/>
              </a:rPr>
              <a:t>  </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新宿のまちに”豊かさ“を取り戻すために</a:t>
            </a:r>
            <a:r>
              <a:rPr lang="en-US" altLang="ja-JP" sz="1100" b="1" dirty="0">
                <a:latin typeface="メイリオ" panose="020B0604030504040204" pitchFamily="50" charset="-128"/>
                <a:ea typeface="メイリオ" panose="020B0604030504040204" pitchFamily="50" charset="-128"/>
              </a:rPr>
              <a:t>NPO</a:t>
            </a:r>
            <a:r>
              <a:rPr lang="ja-JP" altLang="en-US" sz="1100" b="1" dirty="0">
                <a:latin typeface="メイリオ" panose="020B0604030504040204" pitchFamily="50" charset="-128"/>
                <a:ea typeface="メイリオ" panose="020B0604030504040204" pitchFamily="50" charset="-128"/>
              </a:rPr>
              <a:t>と企業がスポーツを通じて協働できることについて考えよう！～</a:t>
            </a:r>
            <a:endParaRPr lang="en-US" altLang="ja-JP" sz="1100" b="1" dirty="0">
              <a:latin typeface="メイリオ" panose="020B0604030504040204" pitchFamily="50" charset="-128"/>
              <a:ea typeface="メイリオ" panose="020B0604030504040204" pitchFamily="50" charset="-128"/>
            </a:endParaRPr>
          </a:p>
          <a:p>
            <a:pPr marL="542925" indent="-542925">
              <a:lnSpc>
                <a:spcPts val="2000"/>
              </a:lnSpc>
              <a:tabLst>
                <a:tab pos="179388" algn="l"/>
              </a:tabLst>
            </a:pPr>
            <a:r>
              <a:rPr lang="en-US" altLang="ja-JP" sz="1100" b="1" i="1" dirty="0">
                <a:latin typeface="メイリオ" panose="020B0604030504040204" pitchFamily="50" charset="-128"/>
                <a:ea typeface="メイリオ" panose="020B0604030504040204" pitchFamily="50" charset="-128"/>
              </a:rPr>
              <a:t>【</a:t>
            </a:r>
            <a:r>
              <a:rPr lang="ja-JP" altLang="en-US" sz="1100" b="1" i="1" dirty="0">
                <a:latin typeface="メイリオ" panose="020B0604030504040204" pitchFamily="50" charset="-128"/>
                <a:ea typeface="メイリオ" panose="020B0604030504040204" pitchFamily="50" charset="-128"/>
              </a:rPr>
              <a:t>登壇団体</a:t>
            </a:r>
            <a:r>
              <a:rPr lang="en-US" altLang="ja-JP" sz="1100" b="1" i="1" dirty="0">
                <a:latin typeface="メイリオ" panose="020B0604030504040204" pitchFamily="50" charset="-128"/>
                <a:ea typeface="メイリオ" panose="020B0604030504040204" pitchFamily="50" charset="-128"/>
              </a:rPr>
              <a:t>】</a:t>
            </a:r>
            <a:r>
              <a:rPr lang="ja-JP" altLang="en-US" sz="1100" b="1" i="1" dirty="0">
                <a:latin typeface="メイリオ" panose="020B0604030504040204" pitchFamily="50" charset="-128"/>
                <a:ea typeface="メイリオ" panose="020B0604030504040204" pitchFamily="50" charset="-128"/>
              </a:rPr>
              <a:t>クリアソン新宿　日本ブラインドサッカー協会　スペシャルオリンピックス日本・東京　</a:t>
            </a:r>
            <a:endParaRPr lang="en-US" altLang="ja-JP" sz="1100" b="1" i="1"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b="1" i="1" dirty="0">
                <a:latin typeface="メイリオ" panose="020B0604030504040204" pitchFamily="50" charset="-128"/>
                <a:ea typeface="メイリオ" panose="020B0604030504040204" pitchFamily="50" charset="-128"/>
              </a:rPr>
              <a:t>【</a:t>
            </a:r>
            <a:r>
              <a:rPr lang="ja-JP" altLang="en-US" sz="1100" b="1" i="1" dirty="0">
                <a:latin typeface="メイリオ" panose="020B0604030504040204" pitchFamily="50" charset="-128"/>
                <a:ea typeface="メイリオ" panose="020B0604030504040204" pitchFamily="50" charset="-128"/>
              </a:rPr>
              <a:t>日　時</a:t>
            </a:r>
            <a:r>
              <a:rPr lang="en-US" altLang="ja-JP" sz="1100" b="1" i="1"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11</a:t>
            </a:r>
            <a:r>
              <a:rPr lang="ja-JP" altLang="en-US" sz="1100" dirty="0">
                <a:latin typeface="メイリオ" panose="020B0604030504040204" pitchFamily="50" charset="-128"/>
                <a:ea typeface="メイリオ" panose="020B0604030504040204" pitchFamily="50" charset="-128"/>
              </a:rPr>
              <a:t>月</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日</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金</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rPr>
              <a:t>18:30</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21:00</a:t>
            </a:r>
          </a:p>
          <a:p>
            <a:pPr marL="542925" indent="-542925">
              <a:lnSpc>
                <a:spcPts val="1800"/>
              </a:lnSpc>
            </a:pPr>
            <a:r>
              <a:rPr lang="en-US" altLang="ja-JP" sz="1100" b="1" i="1" dirty="0">
                <a:latin typeface="メイリオ" panose="020B0604030504040204" pitchFamily="50" charset="-128"/>
                <a:ea typeface="メイリオ" panose="020B0604030504040204" pitchFamily="50" charset="-128"/>
              </a:rPr>
              <a:t>【</a:t>
            </a:r>
            <a:r>
              <a:rPr lang="ja-JP" altLang="en-US" sz="1100" b="1" i="1" dirty="0">
                <a:latin typeface="メイリオ" panose="020B0604030504040204" pitchFamily="50" charset="-128"/>
                <a:ea typeface="メイリオ" panose="020B0604030504040204" pitchFamily="50" charset="-128"/>
              </a:rPr>
              <a:t>内　容</a:t>
            </a:r>
            <a:r>
              <a:rPr lang="en-US" altLang="ja-JP" sz="1100" b="1" i="1" dirty="0">
                <a:latin typeface="メイリオ" panose="020B0604030504040204" pitchFamily="50" charset="-128"/>
                <a:ea typeface="メイリオ" panose="020B0604030504040204" pitchFamily="50" charset="-128"/>
              </a:rPr>
              <a:t>】</a:t>
            </a:r>
            <a:r>
              <a:rPr lang="ja-JP" altLang="en-US" sz="1100" i="1" dirty="0">
                <a:latin typeface="メイリオ" panose="020B0604030504040204" pitchFamily="50" charset="-128"/>
                <a:ea typeface="メイリオ" panose="020B0604030504040204" pitchFamily="50" charset="-128"/>
              </a:rPr>
              <a:t>新宿のまちに“豊かさ”を取り戻すために、</a:t>
            </a:r>
            <a:r>
              <a:rPr lang="en-US" altLang="ja-JP" sz="1100" dirty="0">
                <a:latin typeface="メイリオ" panose="020B0604030504040204" pitchFamily="50" charset="-128"/>
                <a:ea typeface="メイリオ" panose="020B0604030504040204" pitchFamily="50" charset="-128"/>
              </a:rPr>
              <a:t> NPO</a:t>
            </a:r>
            <a:r>
              <a:rPr lang="ja-JP" altLang="en-US" sz="1100" i="1" dirty="0">
                <a:latin typeface="メイリオ" panose="020B0604030504040204" pitchFamily="50" charset="-128"/>
                <a:ea typeface="メイリオ" panose="020B0604030504040204" pitchFamily="50" charset="-128"/>
              </a:rPr>
              <a:t>と企業がスポーツを通じて協働して取組んでいる事例紹</a:t>
            </a:r>
            <a:endParaRPr lang="en-US" altLang="ja-JP" sz="1100" i="1" dirty="0">
              <a:latin typeface="メイリオ" panose="020B0604030504040204" pitchFamily="50" charset="-128"/>
              <a:ea typeface="メイリオ" panose="020B0604030504040204" pitchFamily="50" charset="-128"/>
            </a:endParaRPr>
          </a:p>
          <a:p>
            <a:pPr marL="542925" indent="-542925">
              <a:lnSpc>
                <a:spcPts val="1800"/>
              </a:lnSpc>
            </a:pPr>
            <a:r>
              <a:rPr lang="ja-JP" altLang="en-US" sz="1100" i="1" dirty="0">
                <a:latin typeface="メイリオ" panose="020B0604030504040204" pitchFamily="50" charset="-128"/>
                <a:ea typeface="メイリオ" panose="020B0604030504040204" pitchFamily="50" charset="-128"/>
              </a:rPr>
              <a:t>　　　　　介と、これ</a:t>
            </a:r>
            <a:r>
              <a:rPr lang="ja-JP" altLang="en-US" sz="1100" dirty="0">
                <a:latin typeface="メイリオ" panose="020B0604030504040204" pitchFamily="50" charset="-128"/>
                <a:ea typeface="メイリオ" panose="020B0604030504040204" pitchFamily="50" charset="-128"/>
              </a:rPr>
              <a:t>からの</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と企業の協働のあり方についてのトークセッションを実施します。</a:t>
            </a:r>
            <a:endParaRPr lang="en-US" altLang="ja-JP" sz="1100" dirty="0">
              <a:latin typeface="メイリオ" panose="020B0604030504040204" pitchFamily="50" charset="-128"/>
              <a:ea typeface="メイリオ" panose="020B0604030504040204" pitchFamily="50" charset="-128"/>
            </a:endParaRPr>
          </a:p>
          <a:p>
            <a:pPr marL="542925" indent="-542925">
              <a:lnSpc>
                <a:spcPts val="18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会　場</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当センター </a:t>
            </a:r>
            <a:r>
              <a:rPr lang="en-US" altLang="ja-JP" sz="1100" dirty="0">
                <a:latin typeface="メイリオ" panose="020B0604030504040204" pitchFamily="50" charset="-128"/>
                <a:ea typeface="メイリオ" panose="020B0604030504040204" pitchFamily="50" charset="-128"/>
              </a:rPr>
              <a:t>501</a:t>
            </a:r>
            <a:r>
              <a:rPr lang="ja-JP" altLang="en-US" sz="1100" dirty="0">
                <a:latin typeface="メイリオ" panose="020B0604030504040204" pitchFamily="50" charset="-128"/>
                <a:ea typeface="メイリオ" panose="020B0604030504040204" pitchFamily="50" charset="-128"/>
              </a:rPr>
              <a:t>会議室 　</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対象者</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スポーツを通じて社会貢献活動に取組んでいる企業や</a:t>
            </a:r>
            <a:r>
              <a:rPr lang="en-US" altLang="ja-JP" sz="1100" dirty="0">
                <a:latin typeface="メイリオ" panose="020B0604030504040204" pitchFamily="50" charset="-128"/>
                <a:ea typeface="メイリオ" panose="020B0604030504040204" pitchFamily="50" charset="-128"/>
              </a:rPr>
              <a:t>NPO</a:t>
            </a:r>
            <a:r>
              <a:rPr lang="ja-JP" altLang="en-US" sz="1100" dirty="0">
                <a:latin typeface="メイリオ" panose="020B0604030504040204" pitchFamily="50" charset="-128"/>
                <a:ea typeface="メイリオ" panose="020B0604030504040204" pitchFamily="50" charset="-128"/>
              </a:rPr>
              <a:t>団体の方</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定　員</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会場</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先着順</a:t>
            </a:r>
            <a:r>
              <a:rPr lang="en-US" altLang="ja-JP" sz="1100" dirty="0">
                <a:latin typeface="メイリオ" panose="020B0604030504040204" pitchFamily="50" charset="-128"/>
                <a:ea typeface="メイリオ" panose="020B0604030504040204" pitchFamily="50" charset="-128"/>
              </a:rPr>
              <a:t>)20</a:t>
            </a:r>
            <a:r>
              <a:rPr lang="ja-JP" altLang="en-US" sz="1100" dirty="0">
                <a:latin typeface="メイリオ" panose="020B0604030504040204" pitchFamily="50" charset="-128"/>
                <a:ea typeface="メイリオ" panose="020B0604030504040204" pitchFamily="50" charset="-128"/>
              </a:rPr>
              <a:t>名　 オンライン</a:t>
            </a:r>
            <a:r>
              <a:rPr lang="en-US" altLang="ja-JP" sz="1100" dirty="0">
                <a:latin typeface="メイリオ" panose="020B0604030504040204" pitchFamily="50" charset="-128"/>
                <a:ea typeface="メイリオ" panose="020B0604030504040204" pitchFamily="50" charset="-128"/>
              </a:rPr>
              <a:t>(Zoom) 40</a:t>
            </a:r>
            <a:r>
              <a:rPr lang="ja-JP" altLang="en-US" sz="1100" dirty="0">
                <a:latin typeface="メイリオ" panose="020B0604030504040204" pitchFamily="50" charset="-128"/>
                <a:ea typeface="メイリオ" panose="020B0604030504040204" pitchFamily="50" charset="-128"/>
              </a:rPr>
              <a:t>名</a:t>
            </a:r>
            <a:endParaRPr lang="en-US" altLang="ja-JP" sz="1100" dirty="0">
              <a:latin typeface="メイリオ" panose="020B0604030504040204" pitchFamily="50" charset="-128"/>
              <a:ea typeface="メイリオ" panose="020B0604030504040204" pitchFamily="50" charset="-128"/>
            </a:endParaRPr>
          </a:p>
          <a:p>
            <a:pPr marL="542925" indent="-542925">
              <a:lnSpc>
                <a:spcPts val="1700"/>
              </a:lnSpc>
            </a:pP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参加費</a:t>
            </a:r>
            <a:r>
              <a:rPr lang="en-US" altLang="ja-JP" sz="1100" b="1"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無料</a:t>
            </a:r>
            <a:endParaRPr lang="en-US" altLang="ja-JP" sz="1100" dirty="0">
              <a:latin typeface="メイリオ" panose="020B0604030504040204" pitchFamily="50" charset="-128"/>
              <a:ea typeface="メイリオ" panose="020B0604030504040204" pitchFamily="50" charset="-128"/>
            </a:endParaRPr>
          </a:p>
          <a:p>
            <a:pPr marL="542925" indent="-542925">
              <a:lnSpc>
                <a:spcPts val="1600"/>
              </a:lnSpc>
            </a:pPr>
            <a:endParaRPr lang="en-US" altLang="ja-JP" sz="1100" dirty="0">
              <a:solidFill>
                <a:schemeClr val="accent4"/>
              </a:solidFill>
              <a:latin typeface="HG丸ｺﾞｼｯｸM-PRO" pitchFamily="50" charset="-128"/>
              <a:ea typeface="HG丸ｺﾞｼｯｸM-PRO" pitchFamily="50" charset="-128"/>
            </a:endParaRPr>
          </a:p>
        </p:txBody>
      </p:sp>
      <p:pic>
        <p:nvPicPr>
          <p:cNvPr id="63" name="Picture 46" descr="講座">
            <a:extLst>
              <a:ext uri="{FF2B5EF4-FFF2-40B4-BE49-F238E27FC236}">
                <a16:creationId xmlns:a16="http://schemas.microsoft.com/office/drawing/2014/main" id="{D84748A5-21B1-C25B-7A18-05452F3B5B6D}"/>
              </a:ext>
            </a:extLst>
          </p:cNvPr>
          <p:cNvPicPr>
            <a:picLocks noChangeAspect="1" noChangeArrowheads="1"/>
          </p:cNvPicPr>
          <p:nvPr/>
        </p:nvPicPr>
        <p:blipFill>
          <a:blip r:embed="rId6"/>
          <a:srcRect/>
          <a:stretch>
            <a:fillRect/>
          </a:stretch>
        </p:blipFill>
        <p:spPr bwMode="auto">
          <a:xfrm>
            <a:off x="246580" y="1067045"/>
            <a:ext cx="612656" cy="177648"/>
          </a:xfrm>
          <a:prstGeom prst="rect">
            <a:avLst/>
          </a:prstGeom>
          <a:noFill/>
          <a:ln w="9525">
            <a:noFill/>
            <a:miter lim="800000"/>
            <a:headEnd/>
            <a:tailEnd/>
          </a:ln>
        </p:spPr>
      </p:pic>
      <p:pic>
        <p:nvPicPr>
          <p:cNvPr id="64" name="図 63">
            <a:extLst>
              <a:ext uri="{FF2B5EF4-FFF2-40B4-BE49-F238E27FC236}">
                <a16:creationId xmlns:a16="http://schemas.microsoft.com/office/drawing/2014/main" id="{D3D2BE4A-D012-CF7A-491D-E27BE8681B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3087" y="3481380"/>
            <a:ext cx="586149" cy="205395"/>
          </a:xfrm>
          <a:prstGeom prst="rect">
            <a:avLst/>
          </a:prstGeom>
        </p:spPr>
      </p:pic>
      <p:pic>
        <p:nvPicPr>
          <p:cNvPr id="65" name="object 28">
            <a:extLst>
              <a:ext uri="{FF2B5EF4-FFF2-40B4-BE49-F238E27FC236}">
                <a16:creationId xmlns:a16="http://schemas.microsoft.com/office/drawing/2014/main" id="{92D0811B-BE7B-1EBD-7916-5217C6E1D53B}"/>
              </a:ext>
            </a:extLst>
          </p:cNvPr>
          <p:cNvPicPr/>
          <p:nvPr/>
        </p:nvPicPr>
        <p:blipFill>
          <a:blip r:embed="rId8" cstate="print"/>
          <a:stretch>
            <a:fillRect/>
          </a:stretch>
        </p:blipFill>
        <p:spPr>
          <a:xfrm>
            <a:off x="6398583" y="6086673"/>
            <a:ext cx="464630" cy="391072"/>
          </a:xfrm>
          <a:prstGeom prst="rect">
            <a:avLst/>
          </a:prstGeom>
        </p:spPr>
      </p:pic>
      <p:pic>
        <p:nvPicPr>
          <p:cNvPr id="66" name="図 65">
            <a:extLst>
              <a:ext uri="{FF2B5EF4-FFF2-40B4-BE49-F238E27FC236}">
                <a16:creationId xmlns:a16="http://schemas.microsoft.com/office/drawing/2014/main" id="{A76AFB32-93D2-BCCF-DEDD-60DEB07ECC8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51716" y="5229368"/>
            <a:ext cx="543781" cy="511650"/>
          </a:xfrm>
          <a:prstGeom prst="rect">
            <a:avLst/>
          </a:prstGeom>
        </p:spPr>
      </p:pic>
      <p:pic>
        <p:nvPicPr>
          <p:cNvPr id="67" name="図 66">
            <a:extLst>
              <a:ext uri="{FF2B5EF4-FFF2-40B4-BE49-F238E27FC236}">
                <a16:creationId xmlns:a16="http://schemas.microsoft.com/office/drawing/2014/main" id="{CF860F5D-CD5C-6679-FBB8-ED683C6300D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5564" y="5229368"/>
            <a:ext cx="458770" cy="517202"/>
          </a:xfrm>
          <a:prstGeom prst="rect">
            <a:avLst/>
          </a:prstGeom>
          <a:noFill/>
          <a:ln>
            <a:noFill/>
          </a:ln>
        </p:spPr>
      </p:pic>
      <p:sp>
        <p:nvSpPr>
          <p:cNvPr id="68" name="正方形/長方形 67">
            <a:extLst>
              <a:ext uri="{FF2B5EF4-FFF2-40B4-BE49-F238E27FC236}">
                <a16:creationId xmlns:a16="http://schemas.microsoft.com/office/drawing/2014/main" id="{C17598C5-8886-D661-B500-D497581AE6B7}"/>
              </a:ext>
            </a:extLst>
          </p:cNvPr>
          <p:cNvSpPr/>
          <p:nvPr/>
        </p:nvSpPr>
        <p:spPr>
          <a:xfrm>
            <a:off x="-30144" y="758321"/>
            <a:ext cx="253769" cy="5720024"/>
          </a:xfrm>
          <a:prstGeom prst="rect">
            <a:avLst/>
          </a:prstGeom>
          <a:noFill/>
        </p:spPr>
        <p:txBody>
          <a:bodyPr wrap="squar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kumimoji="1" lang="ja-JP" altLang="en-US" sz="4400" b="1"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52871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2837</Words>
  <Application>Microsoft Office PowerPoint</Application>
  <PresentationFormat>ユーザー設定</PresentationFormat>
  <Paragraphs>305</Paragraphs>
  <Slides>4</Slides>
  <Notes>0</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4</vt:i4>
      </vt:variant>
    </vt:vector>
  </HeadingPairs>
  <TitlesOfParts>
    <vt:vector size="22" baseType="lpstr">
      <vt:lpstr>HGP創英角ｺﾞｼｯｸUB</vt:lpstr>
      <vt:lpstr>HGSｺﾞｼｯｸE</vt:lpstr>
      <vt:lpstr>HGSｺﾞｼｯｸM</vt:lpstr>
      <vt:lpstr>HGS創英角ﾎﾟｯﾌﾟ体</vt:lpstr>
      <vt:lpstr>HG丸ｺﾞｼｯｸM-PRO</vt:lpstr>
      <vt:lpstr>Meiryo UI</vt:lpstr>
      <vt:lpstr>ＭＳ Ｐゴシック</vt:lpstr>
      <vt:lpstr>ＭＳ Ｐ明朝</vt:lpstr>
      <vt:lpstr>メイリオ</vt:lpstr>
      <vt:lpstr>小塚ゴシック Pr6N L</vt:lpstr>
      <vt:lpstr>小塚ゴシック Pro H</vt:lpstr>
      <vt:lpstr>小塚ゴシック Pro L</vt:lpstr>
      <vt:lpstr>Aharoni</vt:lpstr>
      <vt:lpstr>Arial</vt:lpstr>
      <vt:lpstr>Arial Black</vt:lpstr>
      <vt:lpstr>Calibri</vt:lpstr>
      <vt:lpstr>Stencil Std</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新宿NPO協働推進センター　広報誌</dc:title>
  <dc:creator>s_center</dc:creator>
  <cp:lastModifiedBy>s_center</cp:lastModifiedBy>
  <cp:revision>38</cp:revision>
  <cp:lastPrinted>2023-10-17T07:48:13Z</cp:lastPrinted>
  <dcterms:created xsi:type="dcterms:W3CDTF">2014-05-07T04:49:13Z</dcterms:created>
  <dcterms:modified xsi:type="dcterms:W3CDTF">2023-10-17T07:48:26Z</dcterms:modified>
</cp:coreProperties>
</file>